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notesSlides/notesSlide29.xml" ContentType="application/vnd.openxmlformats-officedocument.presentationml.notesSlid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Override PartName="/ppt/notesSlides/notesSlide27.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notesSlides/notesSlide25.xml" ContentType="application/vnd.openxmlformats-officedocument.presentationml.notesSlide+xml"/>
  <Override PartName="/ppt/notesSlides/notesSlide34.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notesSlides/notesSlide32.xml" ContentType="application/vnd.openxmlformats-officedocument.presentationml.notesSlid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30.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Layouts/slideLayout3.xml" ContentType="application/vnd.openxmlformats-officedocument.presentationml.slideLayout+xml"/>
  <Override PartName="/ppt/notesSlides/notesSlide17.xml" ContentType="application/vnd.openxmlformats-officedocument.presentationml.notesSlide+xml"/>
  <Override PartName="/ppt/notesSlides/notesSlide28.xml" ContentType="application/vnd.openxmlformats-officedocument.presentationml.notesSlide+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ppt/notesSlides/notesSlide35.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notesSlides/notesSlide33.xml" ContentType="application/vnd.openxmlformats-officedocument.presentationml.notesSlide+xml"/>
  <Override PartName="/ppt/slideLayouts/slideLayout10.xml" ContentType="application/vnd.openxmlformats-officedocument.presentationml.slideLayout+xml"/>
  <Default Extension="gif" ContentType="image/gif"/>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Override PartName="/ppt/notesSlides/notesSlide31.xml" ContentType="application/vnd.openxmlformats-officedocument.presentationml.notesSlide+xml"/>
  <Override PartName="/ppt/notesSlides/notesSlide6.xml" ContentType="application/vnd.openxmlformats-officedocument.presentationml.notesSlide+xml"/>
  <Override PartName="/ppt/slides/slide8.xml" ContentType="application/vnd.openxmlformats-officedocument.presentationml.slide+xml"/>
  <Override PartName="/ppt/notesSlides/notesSlide4.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96" r:id="rId1"/>
  </p:sldMasterIdLst>
  <p:notesMasterIdLst>
    <p:notesMasterId r:id="rId37"/>
  </p:notesMasterIdLst>
  <p:sldIdLst>
    <p:sldId id="256" r:id="rId2"/>
    <p:sldId id="257" r:id="rId3"/>
    <p:sldId id="271" r:id="rId4"/>
    <p:sldId id="272" r:id="rId5"/>
    <p:sldId id="273" r:id="rId6"/>
    <p:sldId id="267" r:id="rId7"/>
    <p:sldId id="258" r:id="rId8"/>
    <p:sldId id="274" r:id="rId9"/>
    <p:sldId id="275" r:id="rId10"/>
    <p:sldId id="265" r:id="rId11"/>
    <p:sldId id="259" r:id="rId12"/>
    <p:sldId id="276" r:id="rId13"/>
    <p:sldId id="277" r:id="rId14"/>
    <p:sldId id="268" r:id="rId15"/>
    <p:sldId id="260" r:id="rId16"/>
    <p:sldId id="278" r:id="rId17"/>
    <p:sldId id="279" r:id="rId18"/>
    <p:sldId id="280" r:id="rId19"/>
    <p:sldId id="269" r:id="rId20"/>
    <p:sldId id="261" r:id="rId21"/>
    <p:sldId id="281" r:id="rId22"/>
    <p:sldId id="282" r:id="rId23"/>
    <p:sldId id="270" r:id="rId24"/>
    <p:sldId id="262" r:id="rId25"/>
    <p:sldId id="283" r:id="rId26"/>
    <p:sldId id="263" r:id="rId27"/>
    <p:sldId id="284" r:id="rId28"/>
    <p:sldId id="285" r:id="rId29"/>
    <p:sldId id="286" r:id="rId30"/>
    <p:sldId id="287" r:id="rId31"/>
    <p:sldId id="288" r:id="rId32"/>
    <p:sldId id="289" r:id="rId33"/>
    <p:sldId id="290" r:id="rId34"/>
    <p:sldId id="291" r:id="rId35"/>
    <p:sldId id="264" r:id="rId36"/>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32767"/>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00" autoAdjust="0"/>
    <p:restoredTop sz="99824" autoAdjust="0"/>
  </p:normalViewPr>
  <p:slideViewPr>
    <p:cSldViewPr snapToGrid="0">
      <p:cViewPr varScale="1">
        <p:scale>
          <a:sx n="70" d="100"/>
          <a:sy n="70" d="100"/>
        </p:scale>
        <p:origin x="-450" y="-108"/>
      </p:cViewPr>
      <p:guideLst>
        <p:guide orient="horz" pos="2160"/>
        <p:guide pos="288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notesMaster" Target="notesMasters/notesMaster1.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NZ"/>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74A8E84-6E49-487A-B7B9-8D3D9BE6FB86}" type="datetimeFigureOut">
              <a:rPr lang="en-NZ" smtClean="0"/>
              <a:pPr/>
              <a:t>2/10/2016</a:t>
            </a:fld>
            <a:endParaRPr lang="en-NZ"/>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NZ"/>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NZ"/>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563ED3B-BEF6-4515-8B78-CDEF1A009F69}" type="slidenum">
              <a:rPr lang="en-NZ" smtClean="0"/>
              <a:pPr/>
              <a:t>‹#›</a:t>
            </a:fld>
            <a:endParaRPr lang="en-NZ"/>
          </a:p>
        </p:txBody>
      </p:sp>
    </p:spTree>
    <p:extLst>
      <p:ext uri="{BB962C8B-B14F-4D97-AF65-F5344CB8AC3E}">
        <p14:creationId xmlns:p14="http://schemas.microsoft.com/office/powerpoint/2010/main" xmlns="" val="205331375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NZ" dirty="0"/>
              <a:t>Today I’d like us</a:t>
            </a:r>
            <a:r>
              <a:rPr lang="en-NZ" baseline="0" dirty="0"/>
              <a:t> to take a break from the series on Acts to look at something different.</a:t>
            </a:r>
          </a:p>
          <a:p>
            <a:r>
              <a:rPr lang="en-NZ" baseline="0" dirty="0"/>
              <a:t>One of the things that you learn from being a pastor for a few years, is that, we can talk about the gospel without actually talking about the gospel. What I mean is that we talking about believing in Jesus and that we all need to do that, but we don’t always slow down to say simply and clearly, this is what we mean when we use that word, ‘gospel.’ </a:t>
            </a:r>
          </a:p>
          <a:p>
            <a:r>
              <a:rPr lang="en-NZ" baseline="0" dirty="0"/>
              <a:t>This is the good news about Jesus, and today, I want to explain that simply as possible so that we all – whether Christian or non-Christian – can go away knowing what it is.</a:t>
            </a:r>
          </a:p>
          <a:p>
            <a:r>
              <a:rPr lang="en-NZ" baseline="0" dirty="0"/>
              <a:t>Today, I want to explain the gospel using the Two Ways To Live ideas. You can google this after church, and see how many mistakes I made!</a:t>
            </a:r>
            <a:endParaRPr lang="en-NZ" dirty="0"/>
          </a:p>
        </p:txBody>
      </p:sp>
      <p:sp>
        <p:nvSpPr>
          <p:cNvPr id="4" name="Slide Number Placeholder 3"/>
          <p:cNvSpPr>
            <a:spLocks noGrp="1"/>
          </p:cNvSpPr>
          <p:nvPr>
            <p:ph type="sldNum" sz="quarter" idx="10"/>
          </p:nvPr>
        </p:nvSpPr>
        <p:spPr/>
        <p:txBody>
          <a:bodyPr/>
          <a:lstStyle/>
          <a:p>
            <a:fld id="{F563ED3B-BEF6-4515-8B78-CDEF1A009F69}" type="slidenum">
              <a:rPr lang="en-NZ" smtClean="0"/>
              <a:pPr/>
              <a:t>1</a:t>
            </a:fld>
            <a:endParaRPr lang="en-NZ"/>
          </a:p>
        </p:txBody>
      </p:sp>
    </p:spTree>
    <p:extLst>
      <p:ext uri="{BB962C8B-B14F-4D97-AF65-F5344CB8AC3E}">
        <p14:creationId xmlns:p14="http://schemas.microsoft.com/office/powerpoint/2010/main" xmlns="" val="91854567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NZ" dirty="0"/>
              <a:t>What would</a:t>
            </a:r>
            <a:r>
              <a:rPr lang="en-NZ" baseline="0" dirty="0"/>
              <a:t> you </a:t>
            </a:r>
            <a:r>
              <a:rPr lang="en-NZ" dirty="0"/>
              <a:t>do if you were God?</a:t>
            </a:r>
          </a:p>
          <a:p>
            <a:r>
              <a:rPr lang="en-NZ" dirty="0"/>
              <a:t>What will</a:t>
            </a:r>
            <a:r>
              <a:rPr lang="en-NZ" baseline="0" dirty="0"/>
              <a:t> God do about it?</a:t>
            </a:r>
            <a:endParaRPr lang="en-NZ" dirty="0"/>
          </a:p>
        </p:txBody>
      </p:sp>
      <p:sp>
        <p:nvSpPr>
          <p:cNvPr id="4" name="Slide Number Placeholder 3"/>
          <p:cNvSpPr>
            <a:spLocks noGrp="1"/>
          </p:cNvSpPr>
          <p:nvPr>
            <p:ph type="sldNum" sz="quarter" idx="10"/>
          </p:nvPr>
        </p:nvSpPr>
        <p:spPr/>
        <p:txBody>
          <a:bodyPr/>
          <a:lstStyle/>
          <a:p>
            <a:fld id="{F563ED3B-BEF6-4515-8B78-CDEF1A009F69}" type="slidenum">
              <a:rPr lang="en-NZ" smtClean="0"/>
              <a:pPr/>
              <a:t>10</a:t>
            </a:fld>
            <a:endParaRPr lang="en-NZ"/>
          </a:p>
        </p:txBody>
      </p:sp>
    </p:spTree>
    <p:extLst>
      <p:ext uri="{BB962C8B-B14F-4D97-AF65-F5344CB8AC3E}">
        <p14:creationId xmlns:p14="http://schemas.microsoft.com/office/powerpoint/2010/main" xmlns="" val="304323666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NZ" sz="1200" b="1" kern="1200" dirty="0">
                <a:solidFill>
                  <a:schemeClr val="tx1"/>
                </a:solidFill>
                <a:latin typeface="+mn-lt"/>
                <a:ea typeface="+mn-ea"/>
                <a:cs typeface="+mn-cs"/>
              </a:rPr>
              <a:t>Hebrews 9:27.</a:t>
            </a:r>
            <a:r>
              <a:rPr lang="en-NZ" sz="1200" kern="1200" dirty="0">
                <a:solidFill>
                  <a:schemeClr val="tx1"/>
                </a:solidFill>
                <a:latin typeface="+mn-lt"/>
                <a:ea typeface="+mn-ea"/>
                <a:cs typeface="+mn-cs"/>
              </a:rPr>
              <a:t> God cares enough about humanity to take our rebellion seriously. He calls us to account for our actions, because it matters to him that we treat him, and other people, so poorly. In other words, </a:t>
            </a:r>
            <a:r>
              <a:rPr lang="en-NZ" sz="1200" b="1" kern="1200" dirty="0">
                <a:solidFill>
                  <a:schemeClr val="tx1"/>
                </a:solidFill>
                <a:latin typeface="+mn-lt"/>
                <a:ea typeface="+mn-ea"/>
                <a:cs typeface="+mn-cs"/>
              </a:rPr>
              <a:t>(1)</a:t>
            </a:r>
            <a:r>
              <a:rPr lang="en-NZ" sz="1200" kern="1200" dirty="0">
                <a:solidFill>
                  <a:schemeClr val="tx1"/>
                </a:solidFill>
                <a:latin typeface="+mn-lt"/>
                <a:ea typeface="+mn-ea"/>
                <a:cs typeface="+mn-cs"/>
              </a:rPr>
              <a:t> he won’t let the rebellion go on forever.</a:t>
            </a:r>
            <a:endParaRPr lang="en-NZ" dirty="0"/>
          </a:p>
          <a:p>
            <a:r>
              <a:rPr lang="en-NZ" sz="1200" kern="1200" dirty="0">
                <a:solidFill>
                  <a:schemeClr val="tx1"/>
                </a:solidFill>
                <a:latin typeface="+mn-lt"/>
                <a:ea typeface="+mn-ea"/>
                <a:cs typeface="+mn-cs"/>
              </a:rPr>
              <a:t>The sentence God passes against us is entirely just, because he gives us exactly what we ask for. In rebelling against God, we are saying to him, “Go away. I don’t want you telling me what to do. Leave me alone.” And this is precisely what God does. His judgement on rebels is to withdraw from them, to cut them off from himself—permanently. But since God is the source of life and all good things, being cut off from him means death and hell. </a:t>
            </a:r>
            <a:r>
              <a:rPr lang="en-NZ" sz="1200" b="1" kern="1200" dirty="0">
                <a:solidFill>
                  <a:schemeClr val="tx1"/>
                </a:solidFill>
                <a:latin typeface="+mn-lt"/>
                <a:ea typeface="+mn-ea"/>
                <a:cs typeface="+mn-cs"/>
              </a:rPr>
              <a:t>(2)</a:t>
            </a:r>
            <a:r>
              <a:rPr lang="en-NZ" sz="1200" kern="1200" dirty="0">
                <a:solidFill>
                  <a:schemeClr val="tx1"/>
                </a:solidFill>
                <a:latin typeface="+mn-lt"/>
                <a:ea typeface="+mn-ea"/>
                <a:cs typeface="+mn-cs"/>
              </a:rPr>
              <a:t> God’s judgement against rebels is an everlasting, God-less death.</a:t>
            </a:r>
            <a:endParaRPr lang="en-NZ" dirty="0"/>
          </a:p>
          <a:p>
            <a:r>
              <a:rPr lang="en-NZ" sz="1200" kern="1200" dirty="0">
                <a:solidFill>
                  <a:schemeClr val="tx1"/>
                </a:solidFill>
                <a:latin typeface="+mn-lt"/>
                <a:ea typeface="+mn-ea"/>
                <a:cs typeface="+mn-cs"/>
              </a:rPr>
              <a:t>This is a terrible thing, to fall under the sentence of God’s judgement. It is a prospect we all face, since we are all guilty of rebelling against God.</a:t>
            </a:r>
            <a:endParaRPr lang="en-NZ" dirty="0"/>
          </a:p>
          <a:p>
            <a:r>
              <a:rPr lang="en-NZ" sz="1200" kern="1200" dirty="0">
                <a:solidFill>
                  <a:schemeClr val="tx1"/>
                </a:solidFill>
                <a:latin typeface="+mn-lt"/>
                <a:ea typeface="+mn-ea"/>
                <a:cs typeface="+mn-cs"/>
              </a:rPr>
              <a:t>Is that it then? Are we </a:t>
            </a:r>
            <a:r>
              <a:rPr lang="en-NZ" sz="1200" i="1" kern="1200" dirty="0">
                <a:solidFill>
                  <a:schemeClr val="tx1"/>
                </a:solidFill>
                <a:latin typeface="+mn-lt"/>
                <a:ea typeface="+mn-ea"/>
                <a:cs typeface="+mn-cs"/>
              </a:rPr>
              <a:t>all</a:t>
            </a:r>
            <a:r>
              <a:rPr lang="en-NZ" sz="1200" kern="1200" dirty="0">
                <a:solidFill>
                  <a:schemeClr val="tx1"/>
                </a:solidFill>
                <a:latin typeface="+mn-lt"/>
                <a:ea typeface="+mn-ea"/>
                <a:cs typeface="+mn-cs"/>
              </a:rPr>
              <a:t> destined for death and everlasting ruin? If not for God’s own miraculous intervention, we would be.</a:t>
            </a:r>
            <a:endParaRPr lang="en-NZ" dirty="0"/>
          </a:p>
          <a:p>
            <a:endParaRPr lang="en-NZ" dirty="0"/>
          </a:p>
        </p:txBody>
      </p:sp>
      <p:sp>
        <p:nvSpPr>
          <p:cNvPr id="4" name="Slide Number Placeholder 3"/>
          <p:cNvSpPr>
            <a:spLocks noGrp="1"/>
          </p:cNvSpPr>
          <p:nvPr>
            <p:ph type="sldNum" sz="quarter" idx="10"/>
          </p:nvPr>
        </p:nvSpPr>
        <p:spPr/>
        <p:txBody>
          <a:bodyPr/>
          <a:lstStyle/>
          <a:p>
            <a:fld id="{F563ED3B-BEF6-4515-8B78-CDEF1A009F69}" type="slidenum">
              <a:rPr lang="en-NZ" smtClean="0"/>
              <a:pPr/>
              <a:t>11</a:t>
            </a:fld>
            <a:endParaRPr lang="en-NZ"/>
          </a:p>
        </p:txBody>
      </p:sp>
    </p:spTree>
    <p:extLst>
      <p:ext uri="{BB962C8B-B14F-4D97-AF65-F5344CB8AC3E}">
        <p14:creationId xmlns:p14="http://schemas.microsoft.com/office/powerpoint/2010/main" xmlns="" val="266014035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NZ" sz="1200" b="1" kern="1200" dirty="0">
                <a:solidFill>
                  <a:schemeClr val="tx1"/>
                </a:solidFill>
                <a:latin typeface="+mn-lt"/>
                <a:ea typeface="+mn-ea"/>
                <a:cs typeface="+mn-cs"/>
              </a:rPr>
              <a:t>Hebrews 9:27.</a:t>
            </a:r>
            <a:r>
              <a:rPr lang="en-NZ" sz="1200" kern="1200" dirty="0">
                <a:solidFill>
                  <a:schemeClr val="tx1"/>
                </a:solidFill>
                <a:latin typeface="+mn-lt"/>
                <a:ea typeface="+mn-ea"/>
                <a:cs typeface="+mn-cs"/>
              </a:rPr>
              <a:t> God cares enough about humanity to take our rebellion seriously. He calls us to account for our actions, because it matters to him that we treat him, and other people, so poorly. In other words, </a:t>
            </a:r>
            <a:r>
              <a:rPr lang="en-NZ" sz="1200" b="1" kern="1200" dirty="0">
                <a:solidFill>
                  <a:schemeClr val="tx1"/>
                </a:solidFill>
                <a:latin typeface="+mn-lt"/>
                <a:ea typeface="+mn-ea"/>
                <a:cs typeface="+mn-cs"/>
              </a:rPr>
              <a:t>(1)</a:t>
            </a:r>
            <a:r>
              <a:rPr lang="en-NZ" sz="1200" kern="1200" dirty="0">
                <a:solidFill>
                  <a:schemeClr val="tx1"/>
                </a:solidFill>
                <a:latin typeface="+mn-lt"/>
                <a:ea typeface="+mn-ea"/>
                <a:cs typeface="+mn-cs"/>
              </a:rPr>
              <a:t> he won’t let the rebellion go on forever.</a:t>
            </a:r>
            <a:endParaRPr lang="en-NZ" dirty="0"/>
          </a:p>
          <a:p>
            <a:r>
              <a:rPr lang="en-NZ" sz="1200" kern="1200" dirty="0">
                <a:solidFill>
                  <a:schemeClr val="tx1"/>
                </a:solidFill>
                <a:latin typeface="+mn-lt"/>
                <a:ea typeface="+mn-ea"/>
                <a:cs typeface="+mn-cs"/>
              </a:rPr>
              <a:t>The sentence God passes against us is entirely just, because he gives us exactly what we ask for. In rebelling against God, we are saying to him, “Go away. I don’t want you telling me what to do. Leave me alone.” And this is precisely what God does. His judgement on rebels is to withdraw from them, to cut them off from himself—permanently. But since God is the source of life and all good things, being cut off from him means death and hell. </a:t>
            </a:r>
            <a:r>
              <a:rPr lang="en-NZ" sz="1200" b="1" kern="1200" dirty="0">
                <a:solidFill>
                  <a:schemeClr val="tx1"/>
                </a:solidFill>
                <a:latin typeface="+mn-lt"/>
                <a:ea typeface="+mn-ea"/>
                <a:cs typeface="+mn-cs"/>
              </a:rPr>
              <a:t>(2)</a:t>
            </a:r>
            <a:r>
              <a:rPr lang="en-NZ" sz="1200" kern="1200" dirty="0">
                <a:solidFill>
                  <a:schemeClr val="tx1"/>
                </a:solidFill>
                <a:latin typeface="+mn-lt"/>
                <a:ea typeface="+mn-ea"/>
                <a:cs typeface="+mn-cs"/>
              </a:rPr>
              <a:t> God’s judgement against rebels is an everlasting, God-less death.</a:t>
            </a:r>
            <a:endParaRPr lang="en-NZ" dirty="0"/>
          </a:p>
          <a:p>
            <a:r>
              <a:rPr lang="en-NZ" sz="1200" kern="1200" dirty="0">
                <a:solidFill>
                  <a:schemeClr val="tx1"/>
                </a:solidFill>
                <a:latin typeface="+mn-lt"/>
                <a:ea typeface="+mn-ea"/>
                <a:cs typeface="+mn-cs"/>
              </a:rPr>
              <a:t>This is a terrible thing, to fall under the sentence of God’s judgement. It is a prospect we all face, since we are all guilty of rebelling against God.</a:t>
            </a:r>
            <a:endParaRPr lang="en-NZ" dirty="0"/>
          </a:p>
          <a:p>
            <a:r>
              <a:rPr lang="en-NZ" sz="1200" kern="1200" dirty="0">
                <a:solidFill>
                  <a:schemeClr val="tx1"/>
                </a:solidFill>
                <a:latin typeface="+mn-lt"/>
                <a:ea typeface="+mn-ea"/>
                <a:cs typeface="+mn-cs"/>
              </a:rPr>
              <a:t>Is that it then? Are we </a:t>
            </a:r>
            <a:r>
              <a:rPr lang="en-NZ" sz="1200" i="1" kern="1200" dirty="0">
                <a:solidFill>
                  <a:schemeClr val="tx1"/>
                </a:solidFill>
                <a:latin typeface="+mn-lt"/>
                <a:ea typeface="+mn-ea"/>
                <a:cs typeface="+mn-cs"/>
              </a:rPr>
              <a:t>all</a:t>
            </a:r>
            <a:r>
              <a:rPr lang="en-NZ" sz="1200" kern="1200" dirty="0">
                <a:solidFill>
                  <a:schemeClr val="tx1"/>
                </a:solidFill>
                <a:latin typeface="+mn-lt"/>
                <a:ea typeface="+mn-ea"/>
                <a:cs typeface="+mn-cs"/>
              </a:rPr>
              <a:t> destined for death and everlasting ruin? If not for God’s own miraculous intervention, we would be.</a:t>
            </a:r>
            <a:endParaRPr lang="en-NZ" dirty="0"/>
          </a:p>
          <a:p>
            <a:endParaRPr lang="en-NZ" dirty="0"/>
          </a:p>
        </p:txBody>
      </p:sp>
      <p:sp>
        <p:nvSpPr>
          <p:cNvPr id="4" name="Slide Number Placeholder 3"/>
          <p:cNvSpPr>
            <a:spLocks noGrp="1"/>
          </p:cNvSpPr>
          <p:nvPr>
            <p:ph type="sldNum" sz="quarter" idx="10"/>
          </p:nvPr>
        </p:nvSpPr>
        <p:spPr/>
        <p:txBody>
          <a:bodyPr/>
          <a:lstStyle/>
          <a:p>
            <a:fld id="{F563ED3B-BEF6-4515-8B78-CDEF1A009F69}" type="slidenum">
              <a:rPr lang="en-NZ" smtClean="0"/>
              <a:pPr/>
              <a:t>12</a:t>
            </a:fld>
            <a:endParaRPr lang="en-NZ"/>
          </a:p>
        </p:txBody>
      </p:sp>
    </p:spTree>
    <p:extLst>
      <p:ext uri="{BB962C8B-B14F-4D97-AF65-F5344CB8AC3E}">
        <p14:creationId xmlns:p14="http://schemas.microsoft.com/office/powerpoint/2010/main" xmlns="" val="266014035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NZ" sz="1200" b="1" kern="1200" dirty="0">
                <a:solidFill>
                  <a:schemeClr val="tx1"/>
                </a:solidFill>
                <a:latin typeface="+mn-lt"/>
                <a:ea typeface="+mn-ea"/>
                <a:cs typeface="+mn-cs"/>
              </a:rPr>
              <a:t>Hebrews 9:27.</a:t>
            </a:r>
            <a:r>
              <a:rPr lang="en-NZ" sz="1200" kern="1200" dirty="0">
                <a:solidFill>
                  <a:schemeClr val="tx1"/>
                </a:solidFill>
                <a:latin typeface="+mn-lt"/>
                <a:ea typeface="+mn-ea"/>
                <a:cs typeface="+mn-cs"/>
              </a:rPr>
              <a:t> God cares enough about humanity to take our rebellion seriously. He calls us to account for our actions, because it matters to him that we treat him, and other people, so poorly. In other words, </a:t>
            </a:r>
            <a:r>
              <a:rPr lang="en-NZ" sz="1200" b="1" kern="1200" dirty="0">
                <a:solidFill>
                  <a:schemeClr val="tx1"/>
                </a:solidFill>
                <a:latin typeface="+mn-lt"/>
                <a:ea typeface="+mn-ea"/>
                <a:cs typeface="+mn-cs"/>
              </a:rPr>
              <a:t>(1)</a:t>
            </a:r>
            <a:r>
              <a:rPr lang="en-NZ" sz="1200" kern="1200" dirty="0">
                <a:solidFill>
                  <a:schemeClr val="tx1"/>
                </a:solidFill>
                <a:latin typeface="+mn-lt"/>
                <a:ea typeface="+mn-ea"/>
                <a:cs typeface="+mn-cs"/>
              </a:rPr>
              <a:t> he won’t let the rebellion go on forever.</a:t>
            </a:r>
            <a:endParaRPr lang="en-NZ" dirty="0"/>
          </a:p>
          <a:p>
            <a:r>
              <a:rPr lang="en-NZ" sz="1200" kern="1200" dirty="0">
                <a:solidFill>
                  <a:schemeClr val="tx1"/>
                </a:solidFill>
                <a:latin typeface="+mn-lt"/>
                <a:ea typeface="+mn-ea"/>
                <a:cs typeface="+mn-cs"/>
              </a:rPr>
              <a:t>The sentence God passes against us is entirely just, because he gives us exactly what we ask for. In rebelling against God, we are saying to him, “Go away. I don’t want you telling me what to do. Leave me alone.” And this is precisely what God does. His judgement on rebels is to withdraw from them, to cut them off from himself—permanently. But since God is the source of life and all good things, being cut off from him means death and hell. </a:t>
            </a:r>
            <a:r>
              <a:rPr lang="en-NZ" sz="1200" b="1" kern="1200" dirty="0">
                <a:solidFill>
                  <a:schemeClr val="tx1"/>
                </a:solidFill>
                <a:latin typeface="+mn-lt"/>
                <a:ea typeface="+mn-ea"/>
                <a:cs typeface="+mn-cs"/>
              </a:rPr>
              <a:t>(2)</a:t>
            </a:r>
            <a:r>
              <a:rPr lang="en-NZ" sz="1200" kern="1200" dirty="0">
                <a:solidFill>
                  <a:schemeClr val="tx1"/>
                </a:solidFill>
                <a:latin typeface="+mn-lt"/>
                <a:ea typeface="+mn-ea"/>
                <a:cs typeface="+mn-cs"/>
              </a:rPr>
              <a:t> God’s judgement against rebels is an everlasting, God-less death.</a:t>
            </a:r>
            <a:endParaRPr lang="en-NZ" dirty="0"/>
          </a:p>
          <a:p>
            <a:r>
              <a:rPr lang="en-NZ" sz="1200" kern="1200" dirty="0">
                <a:solidFill>
                  <a:schemeClr val="tx1"/>
                </a:solidFill>
                <a:latin typeface="+mn-lt"/>
                <a:ea typeface="+mn-ea"/>
                <a:cs typeface="+mn-cs"/>
              </a:rPr>
              <a:t>This is a terrible thing, to fall under the sentence of God’s judgement. It is a prospect we all face, since we are all guilty of rebelling against God.</a:t>
            </a:r>
            <a:endParaRPr lang="en-NZ" dirty="0"/>
          </a:p>
          <a:p>
            <a:r>
              <a:rPr lang="en-NZ" sz="1200" kern="1200" dirty="0">
                <a:solidFill>
                  <a:schemeClr val="tx1"/>
                </a:solidFill>
                <a:latin typeface="+mn-lt"/>
                <a:ea typeface="+mn-ea"/>
                <a:cs typeface="+mn-cs"/>
              </a:rPr>
              <a:t>Is that it then? Are we </a:t>
            </a:r>
            <a:r>
              <a:rPr lang="en-NZ" sz="1200" i="1" kern="1200" dirty="0">
                <a:solidFill>
                  <a:schemeClr val="tx1"/>
                </a:solidFill>
                <a:latin typeface="+mn-lt"/>
                <a:ea typeface="+mn-ea"/>
                <a:cs typeface="+mn-cs"/>
              </a:rPr>
              <a:t>all</a:t>
            </a:r>
            <a:r>
              <a:rPr lang="en-NZ" sz="1200" kern="1200" dirty="0">
                <a:solidFill>
                  <a:schemeClr val="tx1"/>
                </a:solidFill>
                <a:latin typeface="+mn-lt"/>
                <a:ea typeface="+mn-ea"/>
                <a:cs typeface="+mn-cs"/>
              </a:rPr>
              <a:t> destined for death and everlasting ruin? If not for God’s own miraculous intervention, we would be.</a:t>
            </a:r>
            <a:endParaRPr lang="en-NZ" dirty="0"/>
          </a:p>
          <a:p>
            <a:endParaRPr lang="en-NZ" dirty="0"/>
          </a:p>
        </p:txBody>
      </p:sp>
      <p:sp>
        <p:nvSpPr>
          <p:cNvPr id="4" name="Slide Number Placeholder 3"/>
          <p:cNvSpPr>
            <a:spLocks noGrp="1"/>
          </p:cNvSpPr>
          <p:nvPr>
            <p:ph type="sldNum" sz="quarter" idx="10"/>
          </p:nvPr>
        </p:nvSpPr>
        <p:spPr/>
        <p:txBody>
          <a:bodyPr/>
          <a:lstStyle/>
          <a:p>
            <a:fld id="{F563ED3B-BEF6-4515-8B78-CDEF1A009F69}" type="slidenum">
              <a:rPr lang="en-NZ" smtClean="0"/>
              <a:pPr/>
              <a:t>13</a:t>
            </a:fld>
            <a:endParaRPr lang="en-NZ"/>
          </a:p>
        </p:txBody>
      </p:sp>
    </p:spTree>
    <p:extLst>
      <p:ext uri="{BB962C8B-B14F-4D97-AF65-F5344CB8AC3E}">
        <p14:creationId xmlns:p14="http://schemas.microsoft.com/office/powerpoint/2010/main" xmlns="" val="266014035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NZ" dirty="0"/>
              <a:t>God’s justice sounds harsh,</a:t>
            </a:r>
            <a:r>
              <a:rPr lang="en-NZ" baseline="0" dirty="0"/>
              <a:t> but he doesn’t leave it there…</a:t>
            </a:r>
            <a:endParaRPr lang="en-NZ" dirty="0"/>
          </a:p>
        </p:txBody>
      </p:sp>
      <p:sp>
        <p:nvSpPr>
          <p:cNvPr id="4" name="Slide Number Placeholder 3"/>
          <p:cNvSpPr>
            <a:spLocks noGrp="1"/>
          </p:cNvSpPr>
          <p:nvPr>
            <p:ph type="sldNum" sz="quarter" idx="10"/>
          </p:nvPr>
        </p:nvSpPr>
        <p:spPr/>
        <p:txBody>
          <a:bodyPr/>
          <a:lstStyle/>
          <a:p>
            <a:fld id="{F563ED3B-BEF6-4515-8B78-CDEF1A009F69}" type="slidenum">
              <a:rPr lang="en-NZ" smtClean="0"/>
              <a:pPr/>
              <a:t>14</a:t>
            </a:fld>
            <a:endParaRPr lang="en-NZ"/>
          </a:p>
        </p:txBody>
      </p:sp>
    </p:spTree>
    <p:extLst>
      <p:ext uri="{BB962C8B-B14F-4D97-AF65-F5344CB8AC3E}">
        <p14:creationId xmlns:p14="http://schemas.microsoft.com/office/powerpoint/2010/main" xmlns="" val="16206965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NZ" sz="1200" kern="1200" dirty="0">
                <a:solidFill>
                  <a:schemeClr val="tx1"/>
                </a:solidFill>
                <a:latin typeface="+mn-lt"/>
                <a:ea typeface="+mn-ea"/>
                <a:cs typeface="+mn-cs"/>
              </a:rPr>
              <a:t>Because of his great love and generosity, God did not leave us to suffer the consequences of our foolish rebellion. He did something to save us. </a:t>
            </a:r>
            <a:r>
              <a:rPr lang="en-NZ" sz="1200" b="1" kern="1200" dirty="0">
                <a:solidFill>
                  <a:schemeClr val="tx1"/>
                </a:solidFill>
                <a:latin typeface="+mn-lt"/>
                <a:ea typeface="+mn-ea"/>
                <a:cs typeface="+mn-cs"/>
              </a:rPr>
              <a:t>(1)</a:t>
            </a:r>
            <a:r>
              <a:rPr lang="en-NZ" sz="1200" kern="1200" dirty="0">
                <a:solidFill>
                  <a:schemeClr val="tx1"/>
                </a:solidFill>
                <a:latin typeface="+mn-lt"/>
                <a:ea typeface="+mn-ea"/>
                <a:cs typeface="+mn-cs"/>
              </a:rPr>
              <a:t> He sent his own divine son into our world to become a man—Jesus of Nazareth.</a:t>
            </a:r>
            <a:endParaRPr lang="en-NZ" dirty="0"/>
          </a:p>
          <a:p>
            <a:r>
              <a:rPr lang="en-NZ" sz="1200" kern="1200" dirty="0">
                <a:solidFill>
                  <a:schemeClr val="tx1"/>
                </a:solidFill>
                <a:latin typeface="+mn-lt"/>
                <a:ea typeface="+mn-ea"/>
                <a:cs typeface="+mn-cs"/>
              </a:rPr>
              <a:t>Unlike us, Jesus didn’t rebel against God. </a:t>
            </a:r>
            <a:r>
              <a:rPr lang="en-NZ" sz="1200" b="1" kern="1200" dirty="0">
                <a:solidFill>
                  <a:schemeClr val="tx1"/>
                </a:solidFill>
                <a:latin typeface="+mn-lt"/>
                <a:ea typeface="+mn-ea"/>
                <a:cs typeface="+mn-cs"/>
              </a:rPr>
              <a:t>(2)</a:t>
            </a:r>
            <a:r>
              <a:rPr lang="en-NZ" sz="1200" kern="1200" dirty="0">
                <a:solidFill>
                  <a:schemeClr val="tx1"/>
                </a:solidFill>
                <a:latin typeface="+mn-lt"/>
                <a:ea typeface="+mn-ea"/>
                <a:cs typeface="+mn-cs"/>
              </a:rPr>
              <a:t> He always lived under God’s rule. He always did what God said, and so did not deserve death or punishment. Yet Jesus did die. Although he had the power of God to heal the sick, walk on water and even raise the dead, Jesus allowed himself to be executed on a cross. As </a:t>
            </a:r>
            <a:r>
              <a:rPr lang="en-NZ" sz="1200" b="1" kern="1200" dirty="0">
                <a:solidFill>
                  <a:schemeClr val="tx1"/>
                </a:solidFill>
                <a:latin typeface="+mn-lt"/>
                <a:ea typeface="+mn-ea"/>
                <a:cs typeface="+mn-cs"/>
              </a:rPr>
              <a:t>1 Peter 1:3 </a:t>
            </a:r>
            <a:r>
              <a:rPr lang="en-NZ" sz="1200" kern="1200" dirty="0">
                <a:solidFill>
                  <a:schemeClr val="tx1"/>
                </a:solidFill>
                <a:latin typeface="+mn-lt"/>
                <a:ea typeface="+mn-ea"/>
                <a:cs typeface="+mn-cs"/>
              </a:rPr>
              <a:t>says.</a:t>
            </a:r>
            <a:r>
              <a:rPr lang="en-NZ" sz="1200" kern="1200" baseline="0" dirty="0">
                <a:solidFill>
                  <a:schemeClr val="tx1"/>
                </a:solidFill>
                <a:latin typeface="+mn-lt"/>
                <a:ea typeface="+mn-ea"/>
                <a:cs typeface="+mn-cs"/>
              </a:rPr>
              <a:t> </a:t>
            </a:r>
            <a:r>
              <a:rPr lang="en-NZ" sz="1200" kern="1200" dirty="0">
                <a:solidFill>
                  <a:schemeClr val="tx1"/>
                </a:solidFill>
                <a:latin typeface="+mn-lt"/>
                <a:ea typeface="+mn-ea"/>
                <a:cs typeface="+mn-cs"/>
              </a:rPr>
              <a:t>Why?</a:t>
            </a:r>
            <a:endParaRPr lang="en-NZ" dirty="0"/>
          </a:p>
          <a:p>
            <a:r>
              <a:rPr lang="en-NZ" sz="1200" kern="1200" dirty="0">
                <a:solidFill>
                  <a:schemeClr val="tx1"/>
                </a:solidFill>
                <a:latin typeface="+mn-lt"/>
                <a:ea typeface="+mn-ea"/>
                <a:cs typeface="+mn-cs"/>
              </a:rPr>
              <a:t>The Bible rings with the incredible news that Jesus died as a substitute for rebels like us. </a:t>
            </a:r>
            <a:r>
              <a:rPr lang="en-NZ" sz="1200" b="1" kern="1200" dirty="0">
                <a:solidFill>
                  <a:schemeClr val="tx1"/>
                </a:solidFill>
                <a:latin typeface="+mn-lt"/>
                <a:ea typeface="+mn-ea"/>
                <a:cs typeface="+mn-cs"/>
              </a:rPr>
              <a:t>(3)</a:t>
            </a:r>
            <a:r>
              <a:rPr lang="en-NZ" sz="1200" kern="1200" dirty="0">
                <a:solidFill>
                  <a:schemeClr val="tx1"/>
                </a:solidFill>
                <a:latin typeface="+mn-lt"/>
                <a:ea typeface="+mn-ea"/>
                <a:cs typeface="+mn-cs"/>
              </a:rPr>
              <a:t> The debt that we owed God, Jesus paid by dying in our place. He took the full force of God’s justice on himself, so that forgiveness and pardon might be available to us. </a:t>
            </a:r>
            <a:endParaRPr lang="en-NZ" dirty="0"/>
          </a:p>
          <a:p>
            <a:r>
              <a:rPr lang="en-NZ" sz="1200" kern="1200" dirty="0">
                <a:solidFill>
                  <a:schemeClr val="tx1"/>
                </a:solidFill>
                <a:latin typeface="+mn-lt"/>
                <a:ea typeface="+mn-ea"/>
                <a:cs typeface="+mn-cs"/>
              </a:rPr>
              <a:t>All this is quite undeserved by us. It is a generous gift, from start to finish.</a:t>
            </a:r>
            <a:endParaRPr lang="en-NZ" dirty="0"/>
          </a:p>
          <a:p>
            <a:endParaRPr lang="en-NZ" dirty="0"/>
          </a:p>
        </p:txBody>
      </p:sp>
      <p:sp>
        <p:nvSpPr>
          <p:cNvPr id="4" name="Slide Number Placeholder 3"/>
          <p:cNvSpPr>
            <a:spLocks noGrp="1"/>
          </p:cNvSpPr>
          <p:nvPr>
            <p:ph type="sldNum" sz="quarter" idx="10"/>
          </p:nvPr>
        </p:nvSpPr>
        <p:spPr/>
        <p:txBody>
          <a:bodyPr/>
          <a:lstStyle/>
          <a:p>
            <a:fld id="{F563ED3B-BEF6-4515-8B78-CDEF1A009F69}" type="slidenum">
              <a:rPr lang="en-NZ" smtClean="0"/>
              <a:pPr/>
              <a:t>15</a:t>
            </a:fld>
            <a:endParaRPr lang="en-NZ"/>
          </a:p>
        </p:txBody>
      </p:sp>
    </p:spTree>
    <p:extLst>
      <p:ext uri="{BB962C8B-B14F-4D97-AF65-F5344CB8AC3E}">
        <p14:creationId xmlns:p14="http://schemas.microsoft.com/office/powerpoint/2010/main" xmlns="" val="97124244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NZ" sz="1200" kern="1200" dirty="0">
                <a:solidFill>
                  <a:schemeClr val="tx1"/>
                </a:solidFill>
                <a:latin typeface="+mn-lt"/>
                <a:ea typeface="+mn-ea"/>
                <a:cs typeface="+mn-cs"/>
              </a:rPr>
              <a:t>Because of his great love and generosity, God did not leave us to suffer the consequences of our foolish rebellion. He did something to save us. </a:t>
            </a:r>
            <a:r>
              <a:rPr lang="en-NZ" sz="1200" b="1" kern="1200" dirty="0">
                <a:solidFill>
                  <a:schemeClr val="tx1"/>
                </a:solidFill>
                <a:latin typeface="+mn-lt"/>
                <a:ea typeface="+mn-ea"/>
                <a:cs typeface="+mn-cs"/>
              </a:rPr>
              <a:t>(1)</a:t>
            </a:r>
            <a:r>
              <a:rPr lang="en-NZ" sz="1200" kern="1200" dirty="0">
                <a:solidFill>
                  <a:schemeClr val="tx1"/>
                </a:solidFill>
                <a:latin typeface="+mn-lt"/>
                <a:ea typeface="+mn-ea"/>
                <a:cs typeface="+mn-cs"/>
              </a:rPr>
              <a:t> He sent his own divine son into our world to become a man—Jesus of Nazareth.</a:t>
            </a:r>
            <a:endParaRPr lang="en-NZ" dirty="0"/>
          </a:p>
          <a:p>
            <a:r>
              <a:rPr lang="en-NZ" sz="1200" kern="1200" dirty="0">
                <a:solidFill>
                  <a:schemeClr val="tx1"/>
                </a:solidFill>
                <a:latin typeface="+mn-lt"/>
                <a:ea typeface="+mn-ea"/>
                <a:cs typeface="+mn-cs"/>
              </a:rPr>
              <a:t>Unlike us, Jesus didn’t rebel against God. </a:t>
            </a:r>
            <a:r>
              <a:rPr lang="en-NZ" sz="1200" b="1" kern="1200" dirty="0">
                <a:solidFill>
                  <a:schemeClr val="tx1"/>
                </a:solidFill>
                <a:latin typeface="+mn-lt"/>
                <a:ea typeface="+mn-ea"/>
                <a:cs typeface="+mn-cs"/>
              </a:rPr>
              <a:t>(2)</a:t>
            </a:r>
            <a:r>
              <a:rPr lang="en-NZ" sz="1200" kern="1200" dirty="0">
                <a:solidFill>
                  <a:schemeClr val="tx1"/>
                </a:solidFill>
                <a:latin typeface="+mn-lt"/>
                <a:ea typeface="+mn-ea"/>
                <a:cs typeface="+mn-cs"/>
              </a:rPr>
              <a:t> He always lived under God’s rule. He always did what God said, and so did not deserve death or punishment. Yet Jesus did die. Although he had the power of God to heal the sick, walk on water and even raise the dead, Jesus allowed himself to be executed on a cross. As </a:t>
            </a:r>
            <a:r>
              <a:rPr lang="en-NZ" sz="1200" b="1" kern="1200" dirty="0">
                <a:solidFill>
                  <a:schemeClr val="tx1"/>
                </a:solidFill>
                <a:latin typeface="+mn-lt"/>
                <a:ea typeface="+mn-ea"/>
                <a:cs typeface="+mn-cs"/>
              </a:rPr>
              <a:t>1 Peter 1:3 </a:t>
            </a:r>
            <a:r>
              <a:rPr lang="en-NZ" sz="1200" kern="1200" dirty="0">
                <a:solidFill>
                  <a:schemeClr val="tx1"/>
                </a:solidFill>
                <a:latin typeface="+mn-lt"/>
                <a:ea typeface="+mn-ea"/>
                <a:cs typeface="+mn-cs"/>
              </a:rPr>
              <a:t>says.</a:t>
            </a:r>
            <a:r>
              <a:rPr lang="en-NZ" sz="1200" kern="1200" baseline="0" dirty="0">
                <a:solidFill>
                  <a:schemeClr val="tx1"/>
                </a:solidFill>
                <a:latin typeface="+mn-lt"/>
                <a:ea typeface="+mn-ea"/>
                <a:cs typeface="+mn-cs"/>
              </a:rPr>
              <a:t> </a:t>
            </a:r>
            <a:r>
              <a:rPr lang="en-NZ" sz="1200" kern="1200" dirty="0">
                <a:solidFill>
                  <a:schemeClr val="tx1"/>
                </a:solidFill>
                <a:latin typeface="+mn-lt"/>
                <a:ea typeface="+mn-ea"/>
                <a:cs typeface="+mn-cs"/>
              </a:rPr>
              <a:t>Why?</a:t>
            </a:r>
            <a:endParaRPr lang="en-NZ" dirty="0"/>
          </a:p>
          <a:p>
            <a:r>
              <a:rPr lang="en-NZ" sz="1200" kern="1200" dirty="0">
                <a:solidFill>
                  <a:schemeClr val="tx1"/>
                </a:solidFill>
                <a:latin typeface="+mn-lt"/>
                <a:ea typeface="+mn-ea"/>
                <a:cs typeface="+mn-cs"/>
              </a:rPr>
              <a:t>The Bible rings with the incredible news that Jesus died as a substitute for rebels like us. </a:t>
            </a:r>
            <a:r>
              <a:rPr lang="en-NZ" sz="1200" b="1" kern="1200" dirty="0">
                <a:solidFill>
                  <a:schemeClr val="tx1"/>
                </a:solidFill>
                <a:latin typeface="+mn-lt"/>
                <a:ea typeface="+mn-ea"/>
                <a:cs typeface="+mn-cs"/>
              </a:rPr>
              <a:t>(3)</a:t>
            </a:r>
            <a:r>
              <a:rPr lang="en-NZ" sz="1200" kern="1200" dirty="0">
                <a:solidFill>
                  <a:schemeClr val="tx1"/>
                </a:solidFill>
                <a:latin typeface="+mn-lt"/>
                <a:ea typeface="+mn-ea"/>
                <a:cs typeface="+mn-cs"/>
              </a:rPr>
              <a:t> The debt that we owed God, Jesus paid by dying in our place. He took the full force of God’s justice on himself, so that forgiveness and pardon might be available to us. </a:t>
            </a:r>
            <a:endParaRPr lang="en-NZ" dirty="0"/>
          </a:p>
          <a:p>
            <a:r>
              <a:rPr lang="en-NZ" sz="1200" kern="1200" dirty="0">
                <a:solidFill>
                  <a:schemeClr val="tx1"/>
                </a:solidFill>
                <a:latin typeface="+mn-lt"/>
                <a:ea typeface="+mn-ea"/>
                <a:cs typeface="+mn-cs"/>
              </a:rPr>
              <a:t>All this is quite undeserved by us. It is a generous gift, from start to finish.</a:t>
            </a:r>
            <a:endParaRPr lang="en-NZ" dirty="0"/>
          </a:p>
          <a:p>
            <a:endParaRPr lang="en-NZ" dirty="0"/>
          </a:p>
        </p:txBody>
      </p:sp>
      <p:sp>
        <p:nvSpPr>
          <p:cNvPr id="4" name="Slide Number Placeholder 3"/>
          <p:cNvSpPr>
            <a:spLocks noGrp="1"/>
          </p:cNvSpPr>
          <p:nvPr>
            <p:ph type="sldNum" sz="quarter" idx="10"/>
          </p:nvPr>
        </p:nvSpPr>
        <p:spPr/>
        <p:txBody>
          <a:bodyPr/>
          <a:lstStyle/>
          <a:p>
            <a:fld id="{F563ED3B-BEF6-4515-8B78-CDEF1A009F69}" type="slidenum">
              <a:rPr lang="en-NZ" smtClean="0"/>
              <a:pPr/>
              <a:t>16</a:t>
            </a:fld>
            <a:endParaRPr lang="en-NZ"/>
          </a:p>
        </p:txBody>
      </p:sp>
    </p:spTree>
    <p:extLst>
      <p:ext uri="{BB962C8B-B14F-4D97-AF65-F5344CB8AC3E}">
        <p14:creationId xmlns:p14="http://schemas.microsoft.com/office/powerpoint/2010/main" xmlns="" val="97124244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NZ" sz="1200" kern="1200" dirty="0">
                <a:solidFill>
                  <a:schemeClr val="tx1"/>
                </a:solidFill>
                <a:latin typeface="+mn-lt"/>
                <a:ea typeface="+mn-ea"/>
                <a:cs typeface="+mn-cs"/>
              </a:rPr>
              <a:t>Because of his great love and generosity, God did not leave us to suffer the consequences of our foolish rebellion. He did something to save us. </a:t>
            </a:r>
            <a:r>
              <a:rPr lang="en-NZ" sz="1200" b="1" kern="1200" dirty="0">
                <a:solidFill>
                  <a:schemeClr val="tx1"/>
                </a:solidFill>
                <a:latin typeface="+mn-lt"/>
                <a:ea typeface="+mn-ea"/>
                <a:cs typeface="+mn-cs"/>
              </a:rPr>
              <a:t>(1)</a:t>
            </a:r>
            <a:r>
              <a:rPr lang="en-NZ" sz="1200" kern="1200" dirty="0">
                <a:solidFill>
                  <a:schemeClr val="tx1"/>
                </a:solidFill>
                <a:latin typeface="+mn-lt"/>
                <a:ea typeface="+mn-ea"/>
                <a:cs typeface="+mn-cs"/>
              </a:rPr>
              <a:t> He sent his own divine son into our world to become a man—Jesus of Nazareth.</a:t>
            </a:r>
            <a:endParaRPr lang="en-NZ" dirty="0"/>
          </a:p>
          <a:p>
            <a:r>
              <a:rPr lang="en-NZ" sz="1200" kern="1200" dirty="0">
                <a:solidFill>
                  <a:schemeClr val="tx1"/>
                </a:solidFill>
                <a:latin typeface="+mn-lt"/>
                <a:ea typeface="+mn-ea"/>
                <a:cs typeface="+mn-cs"/>
              </a:rPr>
              <a:t>Unlike us, Jesus didn’t rebel against God. </a:t>
            </a:r>
            <a:r>
              <a:rPr lang="en-NZ" sz="1200" b="1" kern="1200" dirty="0">
                <a:solidFill>
                  <a:schemeClr val="tx1"/>
                </a:solidFill>
                <a:latin typeface="+mn-lt"/>
                <a:ea typeface="+mn-ea"/>
                <a:cs typeface="+mn-cs"/>
              </a:rPr>
              <a:t>(2)</a:t>
            </a:r>
            <a:r>
              <a:rPr lang="en-NZ" sz="1200" kern="1200" dirty="0">
                <a:solidFill>
                  <a:schemeClr val="tx1"/>
                </a:solidFill>
                <a:latin typeface="+mn-lt"/>
                <a:ea typeface="+mn-ea"/>
                <a:cs typeface="+mn-cs"/>
              </a:rPr>
              <a:t> He always lived under God’s rule. He always did what God said, and so did not deserve death or punishment. Yet Jesus did die. Although he had the power of God to heal the sick, walk on water and even raise the dead, Jesus allowed himself to be executed on a cross. As </a:t>
            </a:r>
            <a:r>
              <a:rPr lang="en-NZ" sz="1200" b="1" kern="1200" dirty="0">
                <a:solidFill>
                  <a:schemeClr val="tx1"/>
                </a:solidFill>
                <a:latin typeface="+mn-lt"/>
                <a:ea typeface="+mn-ea"/>
                <a:cs typeface="+mn-cs"/>
              </a:rPr>
              <a:t>1 Peter 1:3 </a:t>
            </a:r>
            <a:r>
              <a:rPr lang="en-NZ" sz="1200" kern="1200" dirty="0">
                <a:solidFill>
                  <a:schemeClr val="tx1"/>
                </a:solidFill>
                <a:latin typeface="+mn-lt"/>
                <a:ea typeface="+mn-ea"/>
                <a:cs typeface="+mn-cs"/>
              </a:rPr>
              <a:t>says.</a:t>
            </a:r>
            <a:r>
              <a:rPr lang="en-NZ" sz="1200" kern="1200" baseline="0" dirty="0">
                <a:solidFill>
                  <a:schemeClr val="tx1"/>
                </a:solidFill>
                <a:latin typeface="+mn-lt"/>
                <a:ea typeface="+mn-ea"/>
                <a:cs typeface="+mn-cs"/>
              </a:rPr>
              <a:t> </a:t>
            </a:r>
            <a:r>
              <a:rPr lang="en-NZ" sz="1200" kern="1200" dirty="0">
                <a:solidFill>
                  <a:schemeClr val="tx1"/>
                </a:solidFill>
                <a:latin typeface="+mn-lt"/>
                <a:ea typeface="+mn-ea"/>
                <a:cs typeface="+mn-cs"/>
              </a:rPr>
              <a:t>Why?</a:t>
            </a:r>
            <a:endParaRPr lang="en-NZ" dirty="0"/>
          </a:p>
          <a:p>
            <a:r>
              <a:rPr lang="en-NZ" sz="1200" kern="1200" dirty="0">
                <a:solidFill>
                  <a:schemeClr val="tx1"/>
                </a:solidFill>
                <a:latin typeface="+mn-lt"/>
                <a:ea typeface="+mn-ea"/>
                <a:cs typeface="+mn-cs"/>
              </a:rPr>
              <a:t>The Bible rings with the incredible news that Jesus died as a substitute for rebels like us. </a:t>
            </a:r>
            <a:r>
              <a:rPr lang="en-NZ" sz="1200" b="1" kern="1200" dirty="0">
                <a:solidFill>
                  <a:schemeClr val="tx1"/>
                </a:solidFill>
                <a:latin typeface="+mn-lt"/>
                <a:ea typeface="+mn-ea"/>
                <a:cs typeface="+mn-cs"/>
              </a:rPr>
              <a:t>(3)</a:t>
            </a:r>
            <a:r>
              <a:rPr lang="en-NZ" sz="1200" kern="1200" dirty="0">
                <a:solidFill>
                  <a:schemeClr val="tx1"/>
                </a:solidFill>
                <a:latin typeface="+mn-lt"/>
                <a:ea typeface="+mn-ea"/>
                <a:cs typeface="+mn-cs"/>
              </a:rPr>
              <a:t> The debt that we owed God, Jesus paid by dying in our place. He took the full force of God’s justice on himself, so that forgiveness and pardon might be available to us. </a:t>
            </a:r>
            <a:endParaRPr lang="en-NZ" dirty="0"/>
          </a:p>
          <a:p>
            <a:r>
              <a:rPr lang="en-NZ" sz="1200" kern="1200" dirty="0">
                <a:solidFill>
                  <a:schemeClr val="tx1"/>
                </a:solidFill>
                <a:latin typeface="+mn-lt"/>
                <a:ea typeface="+mn-ea"/>
                <a:cs typeface="+mn-cs"/>
              </a:rPr>
              <a:t>All this is quite undeserved by us. It is a generous gift, from start to finish.</a:t>
            </a:r>
            <a:endParaRPr lang="en-NZ" dirty="0"/>
          </a:p>
          <a:p>
            <a:endParaRPr lang="en-NZ" dirty="0"/>
          </a:p>
        </p:txBody>
      </p:sp>
      <p:sp>
        <p:nvSpPr>
          <p:cNvPr id="4" name="Slide Number Placeholder 3"/>
          <p:cNvSpPr>
            <a:spLocks noGrp="1"/>
          </p:cNvSpPr>
          <p:nvPr>
            <p:ph type="sldNum" sz="quarter" idx="10"/>
          </p:nvPr>
        </p:nvSpPr>
        <p:spPr/>
        <p:txBody>
          <a:bodyPr/>
          <a:lstStyle/>
          <a:p>
            <a:fld id="{F563ED3B-BEF6-4515-8B78-CDEF1A009F69}" type="slidenum">
              <a:rPr lang="en-NZ" smtClean="0"/>
              <a:pPr/>
              <a:t>17</a:t>
            </a:fld>
            <a:endParaRPr lang="en-NZ"/>
          </a:p>
        </p:txBody>
      </p:sp>
    </p:spTree>
    <p:extLst>
      <p:ext uri="{BB962C8B-B14F-4D97-AF65-F5344CB8AC3E}">
        <p14:creationId xmlns:p14="http://schemas.microsoft.com/office/powerpoint/2010/main" xmlns="" val="97124244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NZ" sz="1200" kern="1200" dirty="0">
                <a:solidFill>
                  <a:schemeClr val="tx1"/>
                </a:solidFill>
                <a:latin typeface="+mn-lt"/>
                <a:ea typeface="+mn-ea"/>
                <a:cs typeface="+mn-cs"/>
              </a:rPr>
              <a:t>Because of his great love and generosity, God did not leave us to suffer the consequences of our foolish rebellion. He did something to save us. </a:t>
            </a:r>
            <a:r>
              <a:rPr lang="en-NZ" sz="1200" b="1" kern="1200" dirty="0">
                <a:solidFill>
                  <a:schemeClr val="tx1"/>
                </a:solidFill>
                <a:latin typeface="+mn-lt"/>
                <a:ea typeface="+mn-ea"/>
                <a:cs typeface="+mn-cs"/>
              </a:rPr>
              <a:t>(1)</a:t>
            </a:r>
            <a:r>
              <a:rPr lang="en-NZ" sz="1200" kern="1200" dirty="0">
                <a:solidFill>
                  <a:schemeClr val="tx1"/>
                </a:solidFill>
                <a:latin typeface="+mn-lt"/>
                <a:ea typeface="+mn-ea"/>
                <a:cs typeface="+mn-cs"/>
              </a:rPr>
              <a:t> He sent his own divine son into our world to become a man—Jesus of Nazareth.</a:t>
            </a:r>
            <a:endParaRPr lang="en-NZ" dirty="0"/>
          </a:p>
          <a:p>
            <a:r>
              <a:rPr lang="en-NZ" sz="1200" kern="1200" dirty="0">
                <a:solidFill>
                  <a:schemeClr val="tx1"/>
                </a:solidFill>
                <a:latin typeface="+mn-lt"/>
                <a:ea typeface="+mn-ea"/>
                <a:cs typeface="+mn-cs"/>
              </a:rPr>
              <a:t>Unlike us, Jesus didn’t rebel against God. </a:t>
            </a:r>
            <a:r>
              <a:rPr lang="en-NZ" sz="1200" b="1" kern="1200" dirty="0">
                <a:solidFill>
                  <a:schemeClr val="tx1"/>
                </a:solidFill>
                <a:latin typeface="+mn-lt"/>
                <a:ea typeface="+mn-ea"/>
                <a:cs typeface="+mn-cs"/>
              </a:rPr>
              <a:t>(2)</a:t>
            </a:r>
            <a:r>
              <a:rPr lang="en-NZ" sz="1200" kern="1200" dirty="0">
                <a:solidFill>
                  <a:schemeClr val="tx1"/>
                </a:solidFill>
                <a:latin typeface="+mn-lt"/>
                <a:ea typeface="+mn-ea"/>
                <a:cs typeface="+mn-cs"/>
              </a:rPr>
              <a:t> He always lived under God’s rule. He always did what God said, and so did not deserve death or punishment. Yet Jesus did die. Although he had the power of God to heal the sick, walk on water and even raise the dead, Jesus allowed himself to be executed on a cross. As </a:t>
            </a:r>
            <a:r>
              <a:rPr lang="en-NZ" sz="1200" b="1" kern="1200" dirty="0">
                <a:solidFill>
                  <a:schemeClr val="tx1"/>
                </a:solidFill>
                <a:latin typeface="+mn-lt"/>
                <a:ea typeface="+mn-ea"/>
                <a:cs typeface="+mn-cs"/>
              </a:rPr>
              <a:t>1 Peter 1:3 </a:t>
            </a:r>
            <a:r>
              <a:rPr lang="en-NZ" sz="1200" kern="1200" dirty="0">
                <a:solidFill>
                  <a:schemeClr val="tx1"/>
                </a:solidFill>
                <a:latin typeface="+mn-lt"/>
                <a:ea typeface="+mn-ea"/>
                <a:cs typeface="+mn-cs"/>
              </a:rPr>
              <a:t>says.</a:t>
            </a:r>
            <a:r>
              <a:rPr lang="en-NZ" sz="1200" kern="1200" baseline="0" dirty="0">
                <a:solidFill>
                  <a:schemeClr val="tx1"/>
                </a:solidFill>
                <a:latin typeface="+mn-lt"/>
                <a:ea typeface="+mn-ea"/>
                <a:cs typeface="+mn-cs"/>
              </a:rPr>
              <a:t> </a:t>
            </a:r>
            <a:r>
              <a:rPr lang="en-NZ" sz="1200" kern="1200" dirty="0">
                <a:solidFill>
                  <a:schemeClr val="tx1"/>
                </a:solidFill>
                <a:latin typeface="+mn-lt"/>
                <a:ea typeface="+mn-ea"/>
                <a:cs typeface="+mn-cs"/>
              </a:rPr>
              <a:t>Why?</a:t>
            </a:r>
            <a:endParaRPr lang="en-NZ" dirty="0"/>
          </a:p>
          <a:p>
            <a:r>
              <a:rPr lang="en-NZ" sz="1200" kern="1200" dirty="0">
                <a:solidFill>
                  <a:schemeClr val="tx1"/>
                </a:solidFill>
                <a:latin typeface="+mn-lt"/>
                <a:ea typeface="+mn-ea"/>
                <a:cs typeface="+mn-cs"/>
              </a:rPr>
              <a:t>The Bible rings with the incredible news that Jesus died as a substitute for rebels like us. </a:t>
            </a:r>
            <a:r>
              <a:rPr lang="en-NZ" sz="1200" b="1" kern="1200" dirty="0">
                <a:solidFill>
                  <a:schemeClr val="tx1"/>
                </a:solidFill>
                <a:latin typeface="+mn-lt"/>
                <a:ea typeface="+mn-ea"/>
                <a:cs typeface="+mn-cs"/>
              </a:rPr>
              <a:t>(3)</a:t>
            </a:r>
            <a:r>
              <a:rPr lang="en-NZ" sz="1200" kern="1200" dirty="0">
                <a:solidFill>
                  <a:schemeClr val="tx1"/>
                </a:solidFill>
                <a:latin typeface="+mn-lt"/>
                <a:ea typeface="+mn-ea"/>
                <a:cs typeface="+mn-cs"/>
              </a:rPr>
              <a:t> The debt that we owed God, Jesus paid by dying in our place. He took the full force of God’s justice on himself, so that forgiveness and pardon might be available to us. </a:t>
            </a:r>
            <a:endParaRPr lang="en-NZ" dirty="0"/>
          </a:p>
          <a:p>
            <a:r>
              <a:rPr lang="en-NZ" sz="1200" kern="1200" dirty="0">
                <a:solidFill>
                  <a:schemeClr val="tx1"/>
                </a:solidFill>
                <a:latin typeface="+mn-lt"/>
                <a:ea typeface="+mn-ea"/>
                <a:cs typeface="+mn-cs"/>
              </a:rPr>
              <a:t>All this is quite undeserved by us. It is a generous gift, from start to finish.</a:t>
            </a:r>
            <a:endParaRPr lang="en-NZ" dirty="0"/>
          </a:p>
          <a:p>
            <a:endParaRPr lang="en-NZ" dirty="0"/>
          </a:p>
        </p:txBody>
      </p:sp>
      <p:sp>
        <p:nvSpPr>
          <p:cNvPr id="4" name="Slide Number Placeholder 3"/>
          <p:cNvSpPr>
            <a:spLocks noGrp="1"/>
          </p:cNvSpPr>
          <p:nvPr>
            <p:ph type="sldNum" sz="quarter" idx="10"/>
          </p:nvPr>
        </p:nvSpPr>
        <p:spPr/>
        <p:txBody>
          <a:bodyPr/>
          <a:lstStyle/>
          <a:p>
            <a:fld id="{F563ED3B-BEF6-4515-8B78-CDEF1A009F69}" type="slidenum">
              <a:rPr lang="en-NZ" smtClean="0"/>
              <a:pPr/>
              <a:t>18</a:t>
            </a:fld>
            <a:endParaRPr lang="en-NZ"/>
          </a:p>
        </p:txBody>
      </p:sp>
    </p:spTree>
    <p:extLst>
      <p:ext uri="{BB962C8B-B14F-4D97-AF65-F5344CB8AC3E}">
        <p14:creationId xmlns:p14="http://schemas.microsoft.com/office/powerpoint/2010/main" xmlns="" val="97124244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NZ" dirty="0"/>
              <a:t>But,</a:t>
            </a:r>
            <a:r>
              <a:rPr lang="en-NZ" baseline="0" dirty="0"/>
              <a:t> wait, there is more!</a:t>
            </a:r>
            <a:endParaRPr lang="en-NZ" dirty="0"/>
          </a:p>
        </p:txBody>
      </p:sp>
      <p:sp>
        <p:nvSpPr>
          <p:cNvPr id="4" name="Slide Number Placeholder 3"/>
          <p:cNvSpPr>
            <a:spLocks noGrp="1"/>
          </p:cNvSpPr>
          <p:nvPr>
            <p:ph type="sldNum" sz="quarter" idx="10"/>
          </p:nvPr>
        </p:nvSpPr>
        <p:spPr/>
        <p:txBody>
          <a:bodyPr/>
          <a:lstStyle/>
          <a:p>
            <a:fld id="{F563ED3B-BEF6-4515-8B78-CDEF1A009F69}" type="slidenum">
              <a:rPr lang="en-NZ" smtClean="0"/>
              <a:pPr/>
              <a:t>19</a:t>
            </a:fld>
            <a:endParaRPr lang="en-NZ"/>
          </a:p>
        </p:txBody>
      </p:sp>
    </p:spTree>
    <p:extLst>
      <p:ext uri="{BB962C8B-B14F-4D97-AF65-F5344CB8AC3E}">
        <p14:creationId xmlns:p14="http://schemas.microsoft.com/office/powerpoint/2010/main" xmlns="" val="152257648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NZ" sz="1200" kern="1200" dirty="0">
                <a:solidFill>
                  <a:schemeClr val="tx1"/>
                </a:solidFill>
                <a:effectLst/>
                <a:latin typeface="+mn-lt"/>
                <a:ea typeface="+mn-ea"/>
                <a:cs typeface="+mn-cs"/>
              </a:rPr>
              <a:t>The first point of the Christian message is that God is in charge of the world, as it says in </a:t>
            </a:r>
            <a:r>
              <a:rPr lang="en-NZ" sz="1200" b="1" kern="1200" dirty="0">
                <a:solidFill>
                  <a:schemeClr val="tx1"/>
                </a:solidFill>
                <a:effectLst/>
                <a:latin typeface="+mn-lt"/>
                <a:ea typeface="+mn-ea"/>
                <a:cs typeface="+mn-cs"/>
              </a:rPr>
              <a:t>Revelation 4:11</a:t>
            </a:r>
            <a:r>
              <a:rPr lang="en-NZ" sz="1200" kern="1200" dirty="0">
                <a:solidFill>
                  <a:schemeClr val="tx1"/>
                </a:solidFill>
                <a:effectLst/>
                <a:latin typeface="+mn-lt"/>
                <a:ea typeface="+mn-ea"/>
                <a:cs typeface="+mn-cs"/>
              </a:rPr>
              <a:t>. He is the ruler, </a:t>
            </a:r>
            <a:r>
              <a:rPr lang="en-NZ" sz="1200" b="1" kern="1200" dirty="0">
                <a:solidFill>
                  <a:schemeClr val="tx1"/>
                </a:solidFill>
                <a:effectLst/>
                <a:latin typeface="+mn-lt"/>
                <a:ea typeface="+mn-ea"/>
                <a:cs typeface="+mn-cs"/>
              </a:rPr>
              <a:t>(1) </a:t>
            </a:r>
            <a:r>
              <a:rPr lang="en-NZ" sz="1200" kern="1200" dirty="0">
                <a:solidFill>
                  <a:schemeClr val="tx1"/>
                </a:solidFill>
                <a:effectLst/>
                <a:latin typeface="+mn-lt"/>
                <a:ea typeface="+mn-ea"/>
                <a:cs typeface="+mn-cs"/>
              </a:rPr>
              <a:t>the supreme president, the king. Unlike human rulers, however, God always does what is best for his subjects. He is the kind of king you’d like to be ruled by. </a:t>
            </a:r>
          </a:p>
          <a:p>
            <a:r>
              <a:rPr lang="en-NZ" sz="1200" kern="1200" dirty="0">
                <a:solidFill>
                  <a:schemeClr val="tx1"/>
                </a:solidFill>
                <a:effectLst/>
                <a:latin typeface="+mn-lt"/>
                <a:ea typeface="+mn-ea"/>
                <a:cs typeface="+mn-cs"/>
              </a:rPr>
              <a:t>God rules the world because he made the world. </a:t>
            </a:r>
            <a:r>
              <a:rPr lang="en-NZ" sz="1200" b="1" kern="1200" dirty="0">
                <a:solidFill>
                  <a:schemeClr val="tx1"/>
                </a:solidFill>
                <a:effectLst/>
                <a:latin typeface="+mn-lt"/>
                <a:ea typeface="+mn-ea"/>
                <a:cs typeface="+mn-cs"/>
              </a:rPr>
              <a:t>(2)</a:t>
            </a:r>
            <a:r>
              <a:rPr lang="en-NZ" sz="1200" kern="1200" dirty="0">
                <a:solidFill>
                  <a:schemeClr val="tx1"/>
                </a:solidFill>
                <a:effectLst/>
                <a:latin typeface="+mn-lt"/>
                <a:ea typeface="+mn-ea"/>
                <a:cs typeface="+mn-cs"/>
              </a:rPr>
              <a:t> Like a potter with his clay, God fashioned the world into just the shape he wished, with all its amazing details. He made it, and he owns it. </a:t>
            </a:r>
          </a:p>
          <a:p>
            <a:r>
              <a:rPr lang="en-NZ" sz="1200" kern="1200" dirty="0">
                <a:solidFill>
                  <a:schemeClr val="tx1"/>
                </a:solidFill>
                <a:effectLst/>
                <a:latin typeface="+mn-lt"/>
                <a:ea typeface="+mn-ea"/>
                <a:cs typeface="+mn-cs"/>
              </a:rPr>
              <a:t>He also made us. God created people who were something like himself, and put them in charge of the world </a:t>
            </a:r>
            <a:r>
              <a:rPr lang="en-NZ" sz="1200" b="1" kern="1200" dirty="0">
                <a:solidFill>
                  <a:schemeClr val="tx1"/>
                </a:solidFill>
                <a:effectLst/>
                <a:latin typeface="+mn-lt"/>
                <a:ea typeface="+mn-ea"/>
                <a:cs typeface="+mn-cs"/>
              </a:rPr>
              <a:t>(3) </a:t>
            </a:r>
            <a:r>
              <a:rPr lang="en-NZ" sz="1200" kern="1200" dirty="0">
                <a:solidFill>
                  <a:schemeClr val="tx1"/>
                </a:solidFill>
                <a:effectLst/>
                <a:latin typeface="+mn-lt"/>
                <a:ea typeface="+mn-ea"/>
                <a:cs typeface="+mn-cs"/>
              </a:rPr>
              <a:t>—to rule it, to care for it, to be responsible for it, and to enjoy all its beauty and goodness. He appointed humanity to supervise and look after the world, but always under his own authority, honouring him and obeying his directions. </a:t>
            </a:r>
          </a:p>
          <a:p>
            <a:r>
              <a:rPr lang="en-NZ" sz="1200" kern="1200" dirty="0">
                <a:solidFill>
                  <a:schemeClr val="tx1"/>
                </a:solidFill>
                <a:effectLst/>
                <a:latin typeface="+mn-lt"/>
                <a:ea typeface="+mn-ea"/>
                <a:cs typeface="+mn-cs"/>
              </a:rPr>
              <a:t>You can see this represented in the illustration above: God is the ruler (the crown) and humanity is created to live in and rule God’s world under God’s loving authority. </a:t>
            </a:r>
          </a:p>
          <a:p>
            <a:r>
              <a:rPr lang="en-NZ" sz="1200" kern="1200" dirty="0">
                <a:solidFill>
                  <a:schemeClr val="tx1"/>
                </a:solidFill>
                <a:effectLst/>
                <a:latin typeface="+mn-lt"/>
                <a:ea typeface="+mn-ea"/>
                <a:cs typeface="+mn-cs"/>
              </a:rPr>
              <a:t>It all sounds rather ideal—God in heaven, people ruling the world according to his directions, and everything right with the world. But everything is very obviously not right—with us or the world.</a:t>
            </a:r>
          </a:p>
          <a:p>
            <a:endParaRPr lang="en-NZ" dirty="0"/>
          </a:p>
        </p:txBody>
      </p:sp>
      <p:sp>
        <p:nvSpPr>
          <p:cNvPr id="4" name="Slide Number Placeholder 3"/>
          <p:cNvSpPr>
            <a:spLocks noGrp="1"/>
          </p:cNvSpPr>
          <p:nvPr>
            <p:ph type="sldNum" sz="quarter" idx="10"/>
          </p:nvPr>
        </p:nvSpPr>
        <p:spPr/>
        <p:txBody>
          <a:bodyPr/>
          <a:lstStyle/>
          <a:p>
            <a:fld id="{F563ED3B-BEF6-4515-8B78-CDEF1A009F69}" type="slidenum">
              <a:rPr lang="en-NZ" smtClean="0"/>
              <a:pPr/>
              <a:t>2</a:t>
            </a:fld>
            <a:endParaRPr lang="en-NZ"/>
          </a:p>
        </p:txBody>
      </p:sp>
    </p:spTree>
    <p:extLst>
      <p:ext uri="{BB962C8B-B14F-4D97-AF65-F5344CB8AC3E}">
        <p14:creationId xmlns:p14="http://schemas.microsoft.com/office/powerpoint/2010/main" xmlns="" val="143428140"/>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NZ" sz="1200" b="1" kern="1200" dirty="0">
                <a:solidFill>
                  <a:schemeClr val="tx1"/>
                </a:solidFill>
                <a:latin typeface="+mn-lt"/>
                <a:ea typeface="+mn-ea"/>
                <a:cs typeface="+mn-cs"/>
              </a:rPr>
              <a:t>1 Peter 1:3</a:t>
            </a:r>
            <a:r>
              <a:rPr lang="en-NZ" sz="1200" kern="1200" dirty="0">
                <a:solidFill>
                  <a:schemeClr val="tx1"/>
                </a:solidFill>
                <a:latin typeface="+mn-lt"/>
                <a:ea typeface="+mn-ea"/>
                <a:cs typeface="+mn-cs"/>
              </a:rPr>
              <a:t> God accepted Jesus’ death as payment in full for our sins, and raised him from the dead. The risen Jesus is now what humanity was always meant to be: God’s ruler of the world. </a:t>
            </a:r>
            <a:r>
              <a:rPr lang="en-NZ" sz="1200" b="1" kern="1200" dirty="0">
                <a:solidFill>
                  <a:schemeClr val="tx1"/>
                </a:solidFill>
                <a:latin typeface="+mn-lt"/>
                <a:ea typeface="+mn-ea"/>
                <a:cs typeface="+mn-cs"/>
              </a:rPr>
              <a:t>(1)</a:t>
            </a:r>
            <a:endParaRPr lang="en-NZ" b="1" dirty="0"/>
          </a:p>
          <a:p>
            <a:r>
              <a:rPr lang="en-NZ" sz="1200" kern="1200" dirty="0">
                <a:solidFill>
                  <a:schemeClr val="tx1"/>
                </a:solidFill>
                <a:latin typeface="+mn-lt"/>
                <a:ea typeface="+mn-ea"/>
                <a:cs typeface="+mn-cs"/>
              </a:rPr>
              <a:t>As God’s ruler, Jesus has also been appointed God’s judge of the world. The Bible promises that one day, he will return to call all of us to account for our actions.</a:t>
            </a:r>
            <a:endParaRPr lang="en-NZ" dirty="0"/>
          </a:p>
          <a:p>
            <a:r>
              <a:rPr lang="en-NZ" sz="1200" kern="1200" dirty="0">
                <a:solidFill>
                  <a:schemeClr val="tx1"/>
                </a:solidFill>
                <a:latin typeface="+mn-lt"/>
                <a:ea typeface="+mn-ea"/>
                <a:cs typeface="+mn-cs"/>
              </a:rPr>
              <a:t>In the meantime, Jesus offers us new life, both now and eternally. Now, our sins can be forgiven through Jesus’ death, and we can make a fresh start with God, no longer as rebels but as friends. In this new life, God himself comes to live within us by his Spirit. We can experience the joy of a new relationship with God. </a:t>
            </a:r>
            <a:r>
              <a:rPr lang="en-NZ" sz="1200" b="1" kern="1200" dirty="0">
                <a:solidFill>
                  <a:schemeClr val="tx1"/>
                </a:solidFill>
                <a:latin typeface="+mn-lt"/>
                <a:ea typeface="+mn-ea"/>
                <a:cs typeface="+mn-cs"/>
              </a:rPr>
              <a:t>(2)</a:t>
            </a:r>
            <a:endParaRPr lang="en-NZ" b="1" dirty="0"/>
          </a:p>
          <a:p>
            <a:r>
              <a:rPr lang="en-NZ" sz="1200" kern="1200" dirty="0">
                <a:solidFill>
                  <a:schemeClr val="tx1"/>
                </a:solidFill>
                <a:latin typeface="+mn-lt"/>
                <a:ea typeface="+mn-ea"/>
                <a:cs typeface="+mn-cs"/>
              </a:rPr>
              <a:t>What’s more, when we are pardoned through Jesus’ death, we can be quite sure that when Jesus does return to judge, we will be acceptable to him. The risen Jesus will give us eternal life, not because we have earned it, but because he has died in our place.</a:t>
            </a:r>
            <a:endParaRPr lang="en-NZ" dirty="0"/>
          </a:p>
          <a:p>
            <a:endParaRPr lang="en-NZ" dirty="0"/>
          </a:p>
        </p:txBody>
      </p:sp>
      <p:sp>
        <p:nvSpPr>
          <p:cNvPr id="4" name="Slide Number Placeholder 3"/>
          <p:cNvSpPr>
            <a:spLocks noGrp="1"/>
          </p:cNvSpPr>
          <p:nvPr>
            <p:ph type="sldNum" sz="quarter" idx="10"/>
          </p:nvPr>
        </p:nvSpPr>
        <p:spPr/>
        <p:txBody>
          <a:bodyPr/>
          <a:lstStyle/>
          <a:p>
            <a:fld id="{F563ED3B-BEF6-4515-8B78-CDEF1A009F69}" type="slidenum">
              <a:rPr lang="en-NZ" smtClean="0"/>
              <a:pPr/>
              <a:t>20</a:t>
            </a:fld>
            <a:endParaRPr lang="en-NZ"/>
          </a:p>
        </p:txBody>
      </p:sp>
    </p:spTree>
    <p:extLst>
      <p:ext uri="{BB962C8B-B14F-4D97-AF65-F5344CB8AC3E}">
        <p14:creationId xmlns:p14="http://schemas.microsoft.com/office/powerpoint/2010/main" xmlns="" val="2390172"/>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NZ" sz="1200" b="1" kern="1200" dirty="0">
                <a:solidFill>
                  <a:schemeClr val="tx1"/>
                </a:solidFill>
                <a:latin typeface="+mn-lt"/>
                <a:ea typeface="+mn-ea"/>
                <a:cs typeface="+mn-cs"/>
              </a:rPr>
              <a:t>1 Peter 1:3</a:t>
            </a:r>
            <a:r>
              <a:rPr lang="en-NZ" sz="1200" kern="1200" dirty="0">
                <a:solidFill>
                  <a:schemeClr val="tx1"/>
                </a:solidFill>
                <a:latin typeface="+mn-lt"/>
                <a:ea typeface="+mn-ea"/>
                <a:cs typeface="+mn-cs"/>
              </a:rPr>
              <a:t> God accepted Jesus’ death as payment in full for our sins, and raised him from the dead. The risen Jesus is now what humanity was always meant to be: God’s ruler of the world. </a:t>
            </a:r>
            <a:r>
              <a:rPr lang="en-NZ" sz="1200" b="1" kern="1200" dirty="0">
                <a:solidFill>
                  <a:schemeClr val="tx1"/>
                </a:solidFill>
                <a:latin typeface="+mn-lt"/>
                <a:ea typeface="+mn-ea"/>
                <a:cs typeface="+mn-cs"/>
              </a:rPr>
              <a:t>(1)</a:t>
            </a:r>
            <a:endParaRPr lang="en-NZ" b="1" dirty="0"/>
          </a:p>
          <a:p>
            <a:r>
              <a:rPr lang="en-NZ" sz="1200" kern="1200" dirty="0">
                <a:solidFill>
                  <a:schemeClr val="tx1"/>
                </a:solidFill>
                <a:latin typeface="+mn-lt"/>
                <a:ea typeface="+mn-ea"/>
                <a:cs typeface="+mn-cs"/>
              </a:rPr>
              <a:t>As God’s ruler, Jesus has also been appointed God’s judge of the world. The Bible promises that one day, he will return to call all of us to account for our actions.</a:t>
            </a:r>
            <a:endParaRPr lang="en-NZ" dirty="0"/>
          </a:p>
          <a:p>
            <a:r>
              <a:rPr lang="en-NZ" sz="1200" kern="1200" dirty="0">
                <a:solidFill>
                  <a:schemeClr val="tx1"/>
                </a:solidFill>
                <a:latin typeface="+mn-lt"/>
                <a:ea typeface="+mn-ea"/>
                <a:cs typeface="+mn-cs"/>
              </a:rPr>
              <a:t>In the meantime, Jesus offers us new life, both now and eternally. Now, our sins can be forgiven through Jesus’ death, and we can make a fresh start with God, no longer as rebels but as friends. In this new life, God himself comes to live within us by his Spirit. We can experience the joy of a new relationship with God. </a:t>
            </a:r>
            <a:r>
              <a:rPr lang="en-NZ" sz="1200" b="1" kern="1200" dirty="0">
                <a:solidFill>
                  <a:schemeClr val="tx1"/>
                </a:solidFill>
                <a:latin typeface="+mn-lt"/>
                <a:ea typeface="+mn-ea"/>
                <a:cs typeface="+mn-cs"/>
              </a:rPr>
              <a:t>(2)</a:t>
            </a:r>
            <a:endParaRPr lang="en-NZ" b="1" dirty="0"/>
          </a:p>
          <a:p>
            <a:r>
              <a:rPr lang="en-NZ" sz="1200" kern="1200" dirty="0">
                <a:solidFill>
                  <a:schemeClr val="tx1"/>
                </a:solidFill>
                <a:latin typeface="+mn-lt"/>
                <a:ea typeface="+mn-ea"/>
                <a:cs typeface="+mn-cs"/>
              </a:rPr>
              <a:t>What’s more, when we are pardoned through Jesus’ death, we can be quite sure that when Jesus does return to judge, we will be acceptable to him. The risen Jesus will give us eternal life, not because we have earned it, but because he has died in our place.</a:t>
            </a:r>
            <a:endParaRPr lang="en-NZ" dirty="0"/>
          </a:p>
          <a:p>
            <a:endParaRPr lang="en-NZ" dirty="0"/>
          </a:p>
        </p:txBody>
      </p:sp>
      <p:sp>
        <p:nvSpPr>
          <p:cNvPr id="4" name="Slide Number Placeholder 3"/>
          <p:cNvSpPr>
            <a:spLocks noGrp="1"/>
          </p:cNvSpPr>
          <p:nvPr>
            <p:ph type="sldNum" sz="quarter" idx="10"/>
          </p:nvPr>
        </p:nvSpPr>
        <p:spPr/>
        <p:txBody>
          <a:bodyPr/>
          <a:lstStyle/>
          <a:p>
            <a:fld id="{F563ED3B-BEF6-4515-8B78-CDEF1A009F69}" type="slidenum">
              <a:rPr lang="en-NZ" smtClean="0"/>
              <a:pPr/>
              <a:t>21</a:t>
            </a:fld>
            <a:endParaRPr lang="en-NZ"/>
          </a:p>
        </p:txBody>
      </p:sp>
    </p:spTree>
    <p:extLst>
      <p:ext uri="{BB962C8B-B14F-4D97-AF65-F5344CB8AC3E}">
        <p14:creationId xmlns:p14="http://schemas.microsoft.com/office/powerpoint/2010/main" xmlns="" val="2390172"/>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NZ" sz="1200" b="1" kern="1200" dirty="0">
                <a:solidFill>
                  <a:schemeClr val="tx1"/>
                </a:solidFill>
                <a:latin typeface="+mn-lt"/>
                <a:ea typeface="+mn-ea"/>
                <a:cs typeface="+mn-cs"/>
              </a:rPr>
              <a:t>1 Peter 1:3</a:t>
            </a:r>
            <a:r>
              <a:rPr lang="en-NZ" sz="1200" kern="1200" dirty="0">
                <a:solidFill>
                  <a:schemeClr val="tx1"/>
                </a:solidFill>
                <a:latin typeface="+mn-lt"/>
                <a:ea typeface="+mn-ea"/>
                <a:cs typeface="+mn-cs"/>
              </a:rPr>
              <a:t> God accepted Jesus’ death as payment in full for our sins, and raised him from the dead. The risen Jesus is now what humanity was always meant to be: God’s ruler of the world. </a:t>
            </a:r>
            <a:r>
              <a:rPr lang="en-NZ" sz="1200" b="1" kern="1200" dirty="0">
                <a:solidFill>
                  <a:schemeClr val="tx1"/>
                </a:solidFill>
                <a:latin typeface="+mn-lt"/>
                <a:ea typeface="+mn-ea"/>
                <a:cs typeface="+mn-cs"/>
              </a:rPr>
              <a:t>(1)</a:t>
            </a:r>
            <a:endParaRPr lang="en-NZ" b="1" dirty="0"/>
          </a:p>
          <a:p>
            <a:r>
              <a:rPr lang="en-NZ" sz="1200" kern="1200" dirty="0">
                <a:solidFill>
                  <a:schemeClr val="tx1"/>
                </a:solidFill>
                <a:latin typeface="+mn-lt"/>
                <a:ea typeface="+mn-ea"/>
                <a:cs typeface="+mn-cs"/>
              </a:rPr>
              <a:t>As God’s ruler, Jesus has also been appointed God’s judge of the world. The Bible promises that one day, he will return to call all of us to account for our actions.</a:t>
            </a:r>
            <a:endParaRPr lang="en-NZ" dirty="0"/>
          </a:p>
          <a:p>
            <a:r>
              <a:rPr lang="en-NZ" sz="1200" kern="1200" dirty="0">
                <a:solidFill>
                  <a:schemeClr val="tx1"/>
                </a:solidFill>
                <a:latin typeface="+mn-lt"/>
                <a:ea typeface="+mn-ea"/>
                <a:cs typeface="+mn-cs"/>
              </a:rPr>
              <a:t>In the meantime, Jesus offers us new life, both now and eternally. Now, our sins can be forgiven through Jesus’ death, and we can make a fresh start with God, no longer as rebels but as friends. In this new life, God himself comes to live within us by his Spirit. We can experience the joy of a new relationship with God. </a:t>
            </a:r>
            <a:r>
              <a:rPr lang="en-NZ" sz="1200" b="1" kern="1200" dirty="0">
                <a:solidFill>
                  <a:schemeClr val="tx1"/>
                </a:solidFill>
                <a:latin typeface="+mn-lt"/>
                <a:ea typeface="+mn-ea"/>
                <a:cs typeface="+mn-cs"/>
              </a:rPr>
              <a:t>(2)</a:t>
            </a:r>
            <a:endParaRPr lang="en-NZ" b="1" dirty="0"/>
          </a:p>
          <a:p>
            <a:r>
              <a:rPr lang="en-NZ" sz="1200" kern="1200" dirty="0">
                <a:solidFill>
                  <a:schemeClr val="tx1"/>
                </a:solidFill>
                <a:latin typeface="+mn-lt"/>
                <a:ea typeface="+mn-ea"/>
                <a:cs typeface="+mn-cs"/>
              </a:rPr>
              <a:t>What’s more, when we are pardoned through Jesus’ death, we can be quite sure that when Jesus does return to judge, we will be acceptable to him. The risen Jesus will give us eternal life, not because we have earned it, but because he has died in our place.</a:t>
            </a:r>
            <a:endParaRPr lang="en-NZ" dirty="0"/>
          </a:p>
          <a:p>
            <a:endParaRPr lang="en-NZ" dirty="0"/>
          </a:p>
        </p:txBody>
      </p:sp>
      <p:sp>
        <p:nvSpPr>
          <p:cNvPr id="4" name="Slide Number Placeholder 3"/>
          <p:cNvSpPr>
            <a:spLocks noGrp="1"/>
          </p:cNvSpPr>
          <p:nvPr>
            <p:ph type="sldNum" sz="quarter" idx="10"/>
          </p:nvPr>
        </p:nvSpPr>
        <p:spPr/>
        <p:txBody>
          <a:bodyPr/>
          <a:lstStyle/>
          <a:p>
            <a:fld id="{F563ED3B-BEF6-4515-8B78-CDEF1A009F69}" type="slidenum">
              <a:rPr lang="en-NZ" smtClean="0"/>
              <a:pPr/>
              <a:t>22</a:t>
            </a:fld>
            <a:endParaRPr lang="en-NZ"/>
          </a:p>
        </p:txBody>
      </p:sp>
    </p:spTree>
    <p:extLst>
      <p:ext uri="{BB962C8B-B14F-4D97-AF65-F5344CB8AC3E}">
        <p14:creationId xmlns:p14="http://schemas.microsoft.com/office/powerpoint/2010/main" xmlns="" val="2390172"/>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NZ" sz="1200" kern="1200" dirty="0">
                <a:solidFill>
                  <a:schemeClr val="tx1"/>
                </a:solidFill>
                <a:latin typeface="+mn-lt"/>
                <a:ea typeface="+mn-ea"/>
                <a:cs typeface="+mn-cs"/>
              </a:rPr>
              <a:t>Well, where does all that leave us? It leaves us with a choice of only two ways to live.</a:t>
            </a:r>
            <a:endParaRPr lang="en-NZ" dirty="0"/>
          </a:p>
          <a:p>
            <a:endParaRPr lang="en-NZ" dirty="0"/>
          </a:p>
        </p:txBody>
      </p:sp>
      <p:sp>
        <p:nvSpPr>
          <p:cNvPr id="4" name="Slide Number Placeholder 3"/>
          <p:cNvSpPr>
            <a:spLocks noGrp="1"/>
          </p:cNvSpPr>
          <p:nvPr>
            <p:ph type="sldNum" sz="quarter" idx="10"/>
          </p:nvPr>
        </p:nvSpPr>
        <p:spPr/>
        <p:txBody>
          <a:bodyPr/>
          <a:lstStyle/>
          <a:p>
            <a:fld id="{F563ED3B-BEF6-4515-8B78-CDEF1A009F69}" type="slidenum">
              <a:rPr lang="en-NZ" smtClean="0"/>
              <a:pPr/>
              <a:t>23</a:t>
            </a:fld>
            <a:endParaRPr lang="en-NZ"/>
          </a:p>
        </p:txBody>
      </p:sp>
    </p:spTree>
    <p:extLst>
      <p:ext uri="{BB962C8B-B14F-4D97-AF65-F5344CB8AC3E}">
        <p14:creationId xmlns:p14="http://schemas.microsoft.com/office/powerpoint/2010/main" xmlns="" val="3010537032"/>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NZ" dirty="0"/>
              <a:t>There</a:t>
            </a:r>
            <a:r>
              <a:rPr lang="en-NZ" baseline="0" dirty="0"/>
              <a:t> are now two choices before us, as it says in John 3:36</a:t>
            </a:r>
            <a:endParaRPr lang="en-NZ" dirty="0"/>
          </a:p>
        </p:txBody>
      </p:sp>
      <p:sp>
        <p:nvSpPr>
          <p:cNvPr id="4" name="Slide Number Placeholder 3"/>
          <p:cNvSpPr>
            <a:spLocks noGrp="1"/>
          </p:cNvSpPr>
          <p:nvPr>
            <p:ph type="sldNum" sz="quarter" idx="10"/>
          </p:nvPr>
        </p:nvSpPr>
        <p:spPr/>
        <p:txBody>
          <a:bodyPr/>
          <a:lstStyle/>
          <a:p>
            <a:fld id="{F563ED3B-BEF6-4515-8B78-CDEF1A009F69}" type="slidenum">
              <a:rPr lang="en-NZ" smtClean="0"/>
              <a:pPr/>
              <a:t>24</a:t>
            </a:fld>
            <a:endParaRPr lang="en-NZ"/>
          </a:p>
        </p:txBody>
      </p:sp>
    </p:spTree>
    <p:extLst>
      <p:ext uri="{BB962C8B-B14F-4D97-AF65-F5344CB8AC3E}">
        <p14:creationId xmlns:p14="http://schemas.microsoft.com/office/powerpoint/2010/main" xmlns="" val="249598353"/>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NZ" dirty="0"/>
              <a:t>There</a:t>
            </a:r>
            <a:r>
              <a:rPr lang="en-NZ" baseline="0" dirty="0"/>
              <a:t> are now two choices before us, as it says in John 3:36</a:t>
            </a:r>
            <a:endParaRPr lang="en-NZ" dirty="0"/>
          </a:p>
        </p:txBody>
      </p:sp>
      <p:sp>
        <p:nvSpPr>
          <p:cNvPr id="4" name="Slide Number Placeholder 3"/>
          <p:cNvSpPr>
            <a:spLocks noGrp="1"/>
          </p:cNvSpPr>
          <p:nvPr>
            <p:ph type="sldNum" sz="quarter" idx="10"/>
          </p:nvPr>
        </p:nvSpPr>
        <p:spPr/>
        <p:txBody>
          <a:bodyPr/>
          <a:lstStyle/>
          <a:p>
            <a:fld id="{F563ED3B-BEF6-4515-8B78-CDEF1A009F69}" type="slidenum">
              <a:rPr lang="en-NZ" smtClean="0"/>
              <a:pPr/>
              <a:t>25</a:t>
            </a:fld>
            <a:endParaRPr lang="en-NZ"/>
          </a:p>
        </p:txBody>
      </p:sp>
    </p:spTree>
    <p:extLst>
      <p:ext uri="{BB962C8B-B14F-4D97-AF65-F5344CB8AC3E}">
        <p14:creationId xmlns:p14="http://schemas.microsoft.com/office/powerpoint/2010/main" xmlns="" val="249598353"/>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NZ" sz="1200" kern="1200" dirty="0">
                <a:solidFill>
                  <a:schemeClr val="tx1"/>
                </a:solidFill>
                <a:latin typeface="+mn-lt"/>
                <a:ea typeface="+mn-ea"/>
                <a:cs typeface="+mn-cs"/>
              </a:rPr>
              <a:t>Let me explain the two choices:</a:t>
            </a:r>
          </a:p>
          <a:p>
            <a:r>
              <a:rPr lang="en-NZ" sz="1200" b="1" kern="1200" dirty="0">
                <a:solidFill>
                  <a:schemeClr val="tx1"/>
                </a:solidFill>
                <a:latin typeface="+mn-lt"/>
                <a:ea typeface="+mn-ea"/>
                <a:cs typeface="+mn-cs"/>
              </a:rPr>
              <a:t>(1)</a:t>
            </a:r>
            <a:r>
              <a:rPr lang="en-NZ" sz="1200" kern="1200" dirty="0">
                <a:solidFill>
                  <a:schemeClr val="tx1"/>
                </a:solidFill>
                <a:latin typeface="+mn-lt"/>
                <a:ea typeface="+mn-ea"/>
                <a:cs typeface="+mn-cs"/>
              </a:rPr>
              <a:t> On the one hand, we can continue in our rebellion against God, and try to run our lives our own way without him </a:t>
            </a:r>
            <a:r>
              <a:rPr lang="en-NZ" sz="1200" b="1" kern="1200" dirty="0">
                <a:solidFill>
                  <a:schemeClr val="tx1"/>
                </a:solidFill>
                <a:latin typeface="+mn-lt"/>
                <a:ea typeface="+mn-ea"/>
                <a:cs typeface="+mn-cs"/>
              </a:rPr>
              <a:t>(2)</a:t>
            </a:r>
            <a:r>
              <a:rPr lang="en-NZ" sz="1200" kern="1200" dirty="0">
                <a:solidFill>
                  <a:schemeClr val="tx1"/>
                </a:solidFill>
                <a:latin typeface="+mn-lt"/>
                <a:ea typeface="+mn-ea"/>
                <a:cs typeface="+mn-cs"/>
              </a:rPr>
              <a:t>. Sadly, this is the option that many people persist in.</a:t>
            </a:r>
            <a:endParaRPr lang="en-NZ" dirty="0"/>
          </a:p>
          <a:p>
            <a:r>
              <a:rPr lang="en-NZ" sz="1200" kern="1200" dirty="0">
                <a:solidFill>
                  <a:schemeClr val="tx1"/>
                </a:solidFill>
                <a:latin typeface="+mn-lt"/>
                <a:ea typeface="+mn-ea"/>
                <a:cs typeface="+mn-cs"/>
              </a:rPr>
              <a:t>The end result is that God gives us what we ask for and deserve </a:t>
            </a:r>
            <a:r>
              <a:rPr lang="en-NZ" sz="1200" b="1" kern="1200" dirty="0">
                <a:solidFill>
                  <a:schemeClr val="tx1"/>
                </a:solidFill>
                <a:latin typeface="+mn-lt"/>
                <a:ea typeface="+mn-ea"/>
                <a:cs typeface="+mn-cs"/>
              </a:rPr>
              <a:t>(3)</a:t>
            </a:r>
            <a:r>
              <a:rPr lang="en-NZ" sz="1200" kern="1200" dirty="0">
                <a:solidFill>
                  <a:schemeClr val="tx1"/>
                </a:solidFill>
                <a:latin typeface="+mn-lt"/>
                <a:ea typeface="+mn-ea"/>
                <a:cs typeface="+mn-cs"/>
              </a:rPr>
              <a:t>. He condemns us for our rejection of his rightful rule over our lives. We not only have to put up with the messy consequences of rejecting God here and now, but we face the dreadful prospect </a:t>
            </a:r>
            <a:r>
              <a:rPr lang="en-NZ" sz="1200" b="1" kern="1200" dirty="0">
                <a:solidFill>
                  <a:schemeClr val="tx1"/>
                </a:solidFill>
                <a:latin typeface="+mn-lt"/>
                <a:ea typeface="+mn-ea"/>
                <a:cs typeface="+mn-cs"/>
              </a:rPr>
              <a:t>(4)</a:t>
            </a:r>
            <a:r>
              <a:rPr lang="en-NZ" sz="1200" kern="1200" dirty="0">
                <a:solidFill>
                  <a:schemeClr val="tx1"/>
                </a:solidFill>
                <a:latin typeface="+mn-lt"/>
                <a:ea typeface="+mn-ea"/>
                <a:cs typeface="+mn-cs"/>
              </a:rPr>
              <a:t> of an eternity of separation from him, without life or love or relationship.</a:t>
            </a:r>
          </a:p>
          <a:p>
            <a:endParaRPr lang="en-NZ" dirty="0"/>
          </a:p>
          <a:p>
            <a:r>
              <a:rPr lang="en-NZ" sz="1200" kern="1200" dirty="0">
                <a:solidFill>
                  <a:schemeClr val="tx1"/>
                </a:solidFill>
                <a:latin typeface="+mn-lt"/>
                <a:ea typeface="+mn-ea"/>
                <a:cs typeface="+mn-cs"/>
              </a:rPr>
              <a:t>For those of us who have realised that our situation is hopeless, there is a lifeline. If we turn back to God </a:t>
            </a:r>
            <a:r>
              <a:rPr lang="en-NZ" sz="1200" b="1" kern="1200" dirty="0">
                <a:solidFill>
                  <a:schemeClr val="tx1"/>
                </a:solidFill>
                <a:latin typeface="+mn-lt"/>
                <a:ea typeface="+mn-ea"/>
                <a:cs typeface="+mn-cs"/>
              </a:rPr>
              <a:t>(5) </a:t>
            </a:r>
            <a:r>
              <a:rPr lang="en-NZ" sz="1200" kern="1200" dirty="0">
                <a:solidFill>
                  <a:schemeClr val="tx1"/>
                </a:solidFill>
                <a:latin typeface="+mn-lt"/>
                <a:ea typeface="+mn-ea"/>
                <a:cs typeface="+mn-cs"/>
              </a:rPr>
              <a:t>and appeal for mercy, trusting in Jesus’ death and resurrection, then everything changes </a:t>
            </a:r>
            <a:r>
              <a:rPr lang="en-NZ" sz="1200" b="1" kern="1200" dirty="0">
                <a:solidFill>
                  <a:schemeClr val="tx1"/>
                </a:solidFill>
                <a:latin typeface="+mn-lt"/>
                <a:ea typeface="+mn-ea"/>
                <a:cs typeface="+mn-cs"/>
              </a:rPr>
              <a:t>(6)</a:t>
            </a:r>
            <a:r>
              <a:rPr lang="en-NZ" sz="1200" kern="1200" dirty="0">
                <a:solidFill>
                  <a:schemeClr val="tx1"/>
                </a:solidFill>
                <a:latin typeface="+mn-lt"/>
                <a:ea typeface="+mn-ea"/>
                <a:cs typeface="+mn-cs"/>
              </a:rPr>
              <a:t>.</a:t>
            </a:r>
            <a:endParaRPr lang="en-NZ" dirty="0"/>
          </a:p>
          <a:p>
            <a:r>
              <a:rPr lang="en-NZ" sz="1200" kern="1200" dirty="0">
                <a:solidFill>
                  <a:schemeClr val="tx1"/>
                </a:solidFill>
                <a:latin typeface="+mn-lt"/>
                <a:ea typeface="+mn-ea"/>
                <a:cs typeface="+mn-cs"/>
              </a:rPr>
              <a:t>For a start, God wipes our slate clean. He accepts Jesus’ death as payment for our sins, </a:t>
            </a:r>
            <a:r>
              <a:rPr lang="en-NZ" sz="1200" b="1" kern="1200" dirty="0">
                <a:solidFill>
                  <a:schemeClr val="tx1"/>
                </a:solidFill>
                <a:latin typeface="+mn-lt"/>
                <a:ea typeface="+mn-ea"/>
                <a:cs typeface="+mn-cs"/>
              </a:rPr>
              <a:t>(7)</a:t>
            </a:r>
            <a:r>
              <a:rPr lang="en-NZ" sz="1200" kern="1200" dirty="0">
                <a:solidFill>
                  <a:schemeClr val="tx1"/>
                </a:solidFill>
                <a:latin typeface="+mn-lt"/>
                <a:ea typeface="+mn-ea"/>
                <a:cs typeface="+mn-cs"/>
              </a:rPr>
              <a:t> and freely and completely forgives us. He pours his own Spirit into our hearts and grants us a new life that stretches past death and into forever. We are no longer rebels, but part of God’s own family as his adopted sons and daughters. </a:t>
            </a:r>
            <a:r>
              <a:rPr lang="en-NZ" sz="1200" b="1" kern="1200" dirty="0">
                <a:solidFill>
                  <a:schemeClr val="tx1"/>
                </a:solidFill>
                <a:latin typeface="+mn-lt"/>
                <a:ea typeface="+mn-ea"/>
                <a:cs typeface="+mn-cs"/>
              </a:rPr>
              <a:t>(8)</a:t>
            </a:r>
            <a:r>
              <a:rPr lang="en-NZ" sz="1200" kern="1200" dirty="0">
                <a:solidFill>
                  <a:schemeClr val="tx1"/>
                </a:solidFill>
                <a:latin typeface="+mn-lt"/>
                <a:ea typeface="+mn-ea"/>
                <a:cs typeface="+mn-cs"/>
              </a:rPr>
              <a:t> We now live with Jesus as our ruler.</a:t>
            </a:r>
            <a:endParaRPr lang="en-NZ" dirty="0"/>
          </a:p>
          <a:p>
            <a:endParaRPr lang="en-NZ" dirty="0"/>
          </a:p>
        </p:txBody>
      </p:sp>
      <p:sp>
        <p:nvSpPr>
          <p:cNvPr id="4" name="Slide Number Placeholder 3"/>
          <p:cNvSpPr>
            <a:spLocks noGrp="1"/>
          </p:cNvSpPr>
          <p:nvPr>
            <p:ph type="sldNum" sz="quarter" idx="10"/>
          </p:nvPr>
        </p:nvSpPr>
        <p:spPr/>
        <p:txBody>
          <a:bodyPr/>
          <a:lstStyle/>
          <a:p>
            <a:fld id="{F563ED3B-BEF6-4515-8B78-CDEF1A009F69}" type="slidenum">
              <a:rPr lang="en-NZ" smtClean="0"/>
              <a:pPr/>
              <a:t>26</a:t>
            </a:fld>
            <a:endParaRPr lang="en-NZ"/>
          </a:p>
        </p:txBody>
      </p:sp>
    </p:spTree>
    <p:extLst>
      <p:ext uri="{BB962C8B-B14F-4D97-AF65-F5344CB8AC3E}">
        <p14:creationId xmlns:p14="http://schemas.microsoft.com/office/powerpoint/2010/main" xmlns="" val="2105113378"/>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NZ" sz="1200" kern="1200" dirty="0">
                <a:solidFill>
                  <a:schemeClr val="tx1"/>
                </a:solidFill>
                <a:latin typeface="+mn-lt"/>
                <a:ea typeface="+mn-ea"/>
                <a:cs typeface="+mn-cs"/>
              </a:rPr>
              <a:t>Let me explain the two choices:</a:t>
            </a:r>
          </a:p>
          <a:p>
            <a:r>
              <a:rPr lang="en-NZ" sz="1200" b="1" kern="1200" dirty="0">
                <a:solidFill>
                  <a:schemeClr val="tx1"/>
                </a:solidFill>
                <a:latin typeface="+mn-lt"/>
                <a:ea typeface="+mn-ea"/>
                <a:cs typeface="+mn-cs"/>
              </a:rPr>
              <a:t>(1)</a:t>
            </a:r>
            <a:r>
              <a:rPr lang="en-NZ" sz="1200" kern="1200" dirty="0">
                <a:solidFill>
                  <a:schemeClr val="tx1"/>
                </a:solidFill>
                <a:latin typeface="+mn-lt"/>
                <a:ea typeface="+mn-ea"/>
                <a:cs typeface="+mn-cs"/>
              </a:rPr>
              <a:t> On the one hand, we can continue in our rebellion against God, and try to run our lives our own way without him </a:t>
            </a:r>
            <a:r>
              <a:rPr lang="en-NZ" sz="1200" b="1" kern="1200" dirty="0">
                <a:solidFill>
                  <a:schemeClr val="tx1"/>
                </a:solidFill>
                <a:latin typeface="+mn-lt"/>
                <a:ea typeface="+mn-ea"/>
                <a:cs typeface="+mn-cs"/>
              </a:rPr>
              <a:t>(2)</a:t>
            </a:r>
            <a:r>
              <a:rPr lang="en-NZ" sz="1200" kern="1200" dirty="0">
                <a:solidFill>
                  <a:schemeClr val="tx1"/>
                </a:solidFill>
                <a:latin typeface="+mn-lt"/>
                <a:ea typeface="+mn-ea"/>
                <a:cs typeface="+mn-cs"/>
              </a:rPr>
              <a:t>. Sadly, this is the option that many people persist in.</a:t>
            </a:r>
            <a:endParaRPr lang="en-NZ" dirty="0"/>
          </a:p>
          <a:p>
            <a:r>
              <a:rPr lang="en-NZ" sz="1200" kern="1200" dirty="0">
                <a:solidFill>
                  <a:schemeClr val="tx1"/>
                </a:solidFill>
                <a:latin typeface="+mn-lt"/>
                <a:ea typeface="+mn-ea"/>
                <a:cs typeface="+mn-cs"/>
              </a:rPr>
              <a:t>The end result is that God gives us what we ask for and deserve </a:t>
            </a:r>
            <a:r>
              <a:rPr lang="en-NZ" sz="1200" b="1" kern="1200" dirty="0">
                <a:solidFill>
                  <a:schemeClr val="tx1"/>
                </a:solidFill>
                <a:latin typeface="+mn-lt"/>
                <a:ea typeface="+mn-ea"/>
                <a:cs typeface="+mn-cs"/>
              </a:rPr>
              <a:t>(3)</a:t>
            </a:r>
            <a:r>
              <a:rPr lang="en-NZ" sz="1200" kern="1200" dirty="0">
                <a:solidFill>
                  <a:schemeClr val="tx1"/>
                </a:solidFill>
                <a:latin typeface="+mn-lt"/>
                <a:ea typeface="+mn-ea"/>
                <a:cs typeface="+mn-cs"/>
              </a:rPr>
              <a:t>. He condemns us for our rejection of his rightful rule over our lives. We not only have to put up with the messy consequences of rejecting God here and now, but we face the dreadful prospect </a:t>
            </a:r>
            <a:r>
              <a:rPr lang="en-NZ" sz="1200" b="1" kern="1200" dirty="0">
                <a:solidFill>
                  <a:schemeClr val="tx1"/>
                </a:solidFill>
                <a:latin typeface="+mn-lt"/>
                <a:ea typeface="+mn-ea"/>
                <a:cs typeface="+mn-cs"/>
              </a:rPr>
              <a:t>(4)</a:t>
            </a:r>
            <a:r>
              <a:rPr lang="en-NZ" sz="1200" kern="1200" dirty="0">
                <a:solidFill>
                  <a:schemeClr val="tx1"/>
                </a:solidFill>
                <a:latin typeface="+mn-lt"/>
                <a:ea typeface="+mn-ea"/>
                <a:cs typeface="+mn-cs"/>
              </a:rPr>
              <a:t> of an eternity of separation from him, without life or love or relationship.</a:t>
            </a:r>
          </a:p>
          <a:p>
            <a:endParaRPr lang="en-NZ" dirty="0"/>
          </a:p>
          <a:p>
            <a:r>
              <a:rPr lang="en-NZ" sz="1200" kern="1200" dirty="0">
                <a:solidFill>
                  <a:schemeClr val="tx1"/>
                </a:solidFill>
                <a:latin typeface="+mn-lt"/>
                <a:ea typeface="+mn-ea"/>
                <a:cs typeface="+mn-cs"/>
              </a:rPr>
              <a:t>For those of us who have realised that our situation is hopeless, there is a lifeline. If we turn back to God </a:t>
            </a:r>
            <a:r>
              <a:rPr lang="en-NZ" sz="1200" b="1" kern="1200" dirty="0">
                <a:solidFill>
                  <a:schemeClr val="tx1"/>
                </a:solidFill>
                <a:latin typeface="+mn-lt"/>
                <a:ea typeface="+mn-ea"/>
                <a:cs typeface="+mn-cs"/>
              </a:rPr>
              <a:t>(5) </a:t>
            </a:r>
            <a:r>
              <a:rPr lang="en-NZ" sz="1200" kern="1200" dirty="0">
                <a:solidFill>
                  <a:schemeClr val="tx1"/>
                </a:solidFill>
                <a:latin typeface="+mn-lt"/>
                <a:ea typeface="+mn-ea"/>
                <a:cs typeface="+mn-cs"/>
              </a:rPr>
              <a:t>and appeal for mercy, trusting in Jesus’ death and resurrection, then everything changes </a:t>
            </a:r>
            <a:r>
              <a:rPr lang="en-NZ" sz="1200" b="1" kern="1200" dirty="0">
                <a:solidFill>
                  <a:schemeClr val="tx1"/>
                </a:solidFill>
                <a:latin typeface="+mn-lt"/>
                <a:ea typeface="+mn-ea"/>
                <a:cs typeface="+mn-cs"/>
              </a:rPr>
              <a:t>(6)</a:t>
            </a:r>
            <a:r>
              <a:rPr lang="en-NZ" sz="1200" kern="1200" dirty="0">
                <a:solidFill>
                  <a:schemeClr val="tx1"/>
                </a:solidFill>
                <a:latin typeface="+mn-lt"/>
                <a:ea typeface="+mn-ea"/>
                <a:cs typeface="+mn-cs"/>
              </a:rPr>
              <a:t>.</a:t>
            </a:r>
            <a:endParaRPr lang="en-NZ" dirty="0"/>
          </a:p>
          <a:p>
            <a:r>
              <a:rPr lang="en-NZ" sz="1200" kern="1200" dirty="0">
                <a:solidFill>
                  <a:schemeClr val="tx1"/>
                </a:solidFill>
                <a:latin typeface="+mn-lt"/>
                <a:ea typeface="+mn-ea"/>
                <a:cs typeface="+mn-cs"/>
              </a:rPr>
              <a:t>For a start, God wipes our slate clean. He accepts Jesus’ death as payment for our sins, </a:t>
            </a:r>
            <a:r>
              <a:rPr lang="en-NZ" sz="1200" b="1" kern="1200" dirty="0">
                <a:solidFill>
                  <a:schemeClr val="tx1"/>
                </a:solidFill>
                <a:latin typeface="+mn-lt"/>
                <a:ea typeface="+mn-ea"/>
                <a:cs typeface="+mn-cs"/>
              </a:rPr>
              <a:t>(7)</a:t>
            </a:r>
            <a:r>
              <a:rPr lang="en-NZ" sz="1200" kern="1200" dirty="0">
                <a:solidFill>
                  <a:schemeClr val="tx1"/>
                </a:solidFill>
                <a:latin typeface="+mn-lt"/>
                <a:ea typeface="+mn-ea"/>
                <a:cs typeface="+mn-cs"/>
              </a:rPr>
              <a:t> and freely and completely forgives us. He pours his own Spirit into our hearts and grants us a new life that stretches past death and into forever. We are no longer rebels, but part of God’s own family as his adopted sons and daughters. </a:t>
            </a:r>
            <a:r>
              <a:rPr lang="en-NZ" sz="1200" b="1" kern="1200" dirty="0">
                <a:solidFill>
                  <a:schemeClr val="tx1"/>
                </a:solidFill>
                <a:latin typeface="+mn-lt"/>
                <a:ea typeface="+mn-ea"/>
                <a:cs typeface="+mn-cs"/>
              </a:rPr>
              <a:t>(8)</a:t>
            </a:r>
            <a:r>
              <a:rPr lang="en-NZ" sz="1200" kern="1200" dirty="0">
                <a:solidFill>
                  <a:schemeClr val="tx1"/>
                </a:solidFill>
                <a:latin typeface="+mn-lt"/>
                <a:ea typeface="+mn-ea"/>
                <a:cs typeface="+mn-cs"/>
              </a:rPr>
              <a:t> We now live with Jesus as our ruler.</a:t>
            </a:r>
            <a:endParaRPr lang="en-NZ" dirty="0"/>
          </a:p>
          <a:p>
            <a:endParaRPr lang="en-NZ" dirty="0"/>
          </a:p>
        </p:txBody>
      </p:sp>
      <p:sp>
        <p:nvSpPr>
          <p:cNvPr id="4" name="Slide Number Placeholder 3"/>
          <p:cNvSpPr>
            <a:spLocks noGrp="1"/>
          </p:cNvSpPr>
          <p:nvPr>
            <p:ph type="sldNum" sz="quarter" idx="10"/>
          </p:nvPr>
        </p:nvSpPr>
        <p:spPr/>
        <p:txBody>
          <a:bodyPr/>
          <a:lstStyle/>
          <a:p>
            <a:fld id="{F563ED3B-BEF6-4515-8B78-CDEF1A009F69}" type="slidenum">
              <a:rPr lang="en-NZ" smtClean="0"/>
              <a:pPr/>
              <a:t>27</a:t>
            </a:fld>
            <a:endParaRPr lang="en-NZ"/>
          </a:p>
        </p:txBody>
      </p:sp>
    </p:spTree>
    <p:extLst>
      <p:ext uri="{BB962C8B-B14F-4D97-AF65-F5344CB8AC3E}">
        <p14:creationId xmlns:p14="http://schemas.microsoft.com/office/powerpoint/2010/main" xmlns="" val="2105113378"/>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NZ" sz="1200" kern="1200" dirty="0">
                <a:solidFill>
                  <a:schemeClr val="tx1"/>
                </a:solidFill>
                <a:latin typeface="+mn-lt"/>
                <a:ea typeface="+mn-ea"/>
                <a:cs typeface="+mn-cs"/>
              </a:rPr>
              <a:t>Let me explain the two choices:</a:t>
            </a:r>
          </a:p>
          <a:p>
            <a:r>
              <a:rPr lang="en-NZ" sz="1200" b="1" kern="1200" dirty="0">
                <a:solidFill>
                  <a:schemeClr val="tx1"/>
                </a:solidFill>
                <a:latin typeface="+mn-lt"/>
                <a:ea typeface="+mn-ea"/>
                <a:cs typeface="+mn-cs"/>
              </a:rPr>
              <a:t>(1)</a:t>
            </a:r>
            <a:r>
              <a:rPr lang="en-NZ" sz="1200" kern="1200" dirty="0">
                <a:solidFill>
                  <a:schemeClr val="tx1"/>
                </a:solidFill>
                <a:latin typeface="+mn-lt"/>
                <a:ea typeface="+mn-ea"/>
                <a:cs typeface="+mn-cs"/>
              </a:rPr>
              <a:t> On the one hand, we can continue in our rebellion against God, and try to run our lives our own way without him </a:t>
            </a:r>
            <a:r>
              <a:rPr lang="en-NZ" sz="1200" b="1" kern="1200" dirty="0">
                <a:solidFill>
                  <a:schemeClr val="tx1"/>
                </a:solidFill>
                <a:latin typeface="+mn-lt"/>
                <a:ea typeface="+mn-ea"/>
                <a:cs typeface="+mn-cs"/>
              </a:rPr>
              <a:t>(2)</a:t>
            </a:r>
            <a:r>
              <a:rPr lang="en-NZ" sz="1200" kern="1200" dirty="0">
                <a:solidFill>
                  <a:schemeClr val="tx1"/>
                </a:solidFill>
                <a:latin typeface="+mn-lt"/>
                <a:ea typeface="+mn-ea"/>
                <a:cs typeface="+mn-cs"/>
              </a:rPr>
              <a:t>. Sadly, this is the option that many people persist in.</a:t>
            </a:r>
            <a:endParaRPr lang="en-NZ" dirty="0"/>
          </a:p>
          <a:p>
            <a:r>
              <a:rPr lang="en-NZ" sz="1200" kern="1200" dirty="0">
                <a:solidFill>
                  <a:schemeClr val="tx1"/>
                </a:solidFill>
                <a:latin typeface="+mn-lt"/>
                <a:ea typeface="+mn-ea"/>
                <a:cs typeface="+mn-cs"/>
              </a:rPr>
              <a:t>The end result is that God gives us what we ask for and deserve </a:t>
            </a:r>
            <a:r>
              <a:rPr lang="en-NZ" sz="1200" b="1" kern="1200" dirty="0">
                <a:solidFill>
                  <a:schemeClr val="tx1"/>
                </a:solidFill>
                <a:latin typeface="+mn-lt"/>
                <a:ea typeface="+mn-ea"/>
                <a:cs typeface="+mn-cs"/>
              </a:rPr>
              <a:t>(3)</a:t>
            </a:r>
            <a:r>
              <a:rPr lang="en-NZ" sz="1200" kern="1200" dirty="0">
                <a:solidFill>
                  <a:schemeClr val="tx1"/>
                </a:solidFill>
                <a:latin typeface="+mn-lt"/>
                <a:ea typeface="+mn-ea"/>
                <a:cs typeface="+mn-cs"/>
              </a:rPr>
              <a:t>. He condemns us for our rejection of his rightful rule over our lives. We not only have to put up with the messy consequences of rejecting God here and now, but we face the dreadful prospect </a:t>
            </a:r>
            <a:r>
              <a:rPr lang="en-NZ" sz="1200" b="1" kern="1200" dirty="0">
                <a:solidFill>
                  <a:schemeClr val="tx1"/>
                </a:solidFill>
                <a:latin typeface="+mn-lt"/>
                <a:ea typeface="+mn-ea"/>
                <a:cs typeface="+mn-cs"/>
              </a:rPr>
              <a:t>(4)</a:t>
            </a:r>
            <a:r>
              <a:rPr lang="en-NZ" sz="1200" kern="1200" dirty="0">
                <a:solidFill>
                  <a:schemeClr val="tx1"/>
                </a:solidFill>
                <a:latin typeface="+mn-lt"/>
                <a:ea typeface="+mn-ea"/>
                <a:cs typeface="+mn-cs"/>
              </a:rPr>
              <a:t> of an eternity of separation from him, without life or love or relationship.</a:t>
            </a:r>
          </a:p>
          <a:p>
            <a:endParaRPr lang="en-NZ" dirty="0"/>
          </a:p>
          <a:p>
            <a:r>
              <a:rPr lang="en-NZ" sz="1200" kern="1200" dirty="0">
                <a:solidFill>
                  <a:schemeClr val="tx1"/>
                </a:solidFill>
                <a:latin typeface="+mn-lt"/>
                <a:ea typeface="+mn-ea"/>
                <a:cs typeface="+mn-cs"/>
              </a:rPr>
              <a:t>For those of us who have realised that our situation is hopeless, there is a lifeline. If we turn back to God </a:t>
            </a:r>
            <a:r>
              <a:rPr lang="en-NZ" sz="1200" b="1" kern="1200" dirty="0">
                <a:solidFill>
                  <a:schemeClr val="tx1"/>
                </a:solidFill>
                <a:latin typeface="+mn-lt"/>
                <a:ea typeface="+mn-ea"/>
                <a:cs typeface="+mn-cs"/>
              </a:rPr>
              <a:t>(5) </a:t>
            </a:r>
            <a:r>
              <a:rPr lang="en-NZ" sz="1200" kern="1200" dirty="0">
                <a:solidFill>
                  <a:schemeClr val="tx1"/>
                </a:solidFill>
                <a:latin typeface="+mn-lt"/>
                <a:ea typeface="+mn-ea"/>
                <a:cs typeface="+mn-cs"/>
              </a:rPr>
              <a:t>and appeal for mercy, trusting in Jesus’ death and resurrection, then everything changes </a:t>
            </a:r>
            <a:r>
              <a:rPr lang="en-NZ" sz="1200" b="1" kern="1200" dirty="0">
                <a:solidFill>
                  <a:schemeClr val="tx1"/>
                </a:solidFill>
                <a:latin typeface="+mn-lt"/>
                <a:ea typeface="+mn-ea"/>
                <a:cs typeface="+mn-cs"/>
              </a:rPr>
              <a:t>(6)</a:t>
            </a:r>
            <a:r>
              <a:rPr lang="en-NZ" sz="1200" kern="1200" dirty="0">
                <a:solidFill>
                  <a:schemeClr val="tx1"/>
                </a:solidFill>
                <a:latin typeface="+mn-lt"/>
                <a:ea typeface="+mn-ea"/>
                <a:cs typeface="+mn-cs"/>
              </a:rPr>
              <a:t>.</a:t>
            </a:r>
            <a:endParaRPr lang="en-NZ" dirty="0"/>
          </a:p>
          <a:p>
            <a:r>
              <a:rPr lang="en-NZ" sz="1200" kern="1200" dirty="0">
                <a:solidFill>
                  <a:schemeClr val="tx1"/>
                </a:solidFill>
                <a:latin typeface="+mn-lt"/>
                <a:ea typeface="+mn-ea"/>
                <a:cs typeface="+mn-cs"/>
              </a:rPr>
              <a:t>For a start, God wipes our slate clean. He accepts Jesus’ death as payment for our sins, </a:t>
            </a:r>
            <a:r>
              <a:rPr lang="en-NZ" sz="1200" b="1" kern="1200" dirty="0">
                <a:solidFill>
                  <a:schemeClr val="tx1"/>
                </a:solidFill>
                <a:latin typeface="+mn-lt"/>
                <a:ea typeface="+mn-ea"/>
                <a:cs typeface="+mn-cs"/>
              </a:rPr>
              <a:t>(7)</a:t>
            </a:r>
            <a:r>
              <a:rPr lang="en-NZ" sz="1200" kern="1200" dirty="0">
                <a:solidFill>
                  <a:schemeClr val="tx1"/>
                </a:solidFill>
                <a:latin typeface="+mn-lt"/>
                <a:ea typeface="+mn-ea"/>
                <a:cs typeface="+mn-cs"/>
              </a:rPr>
              <a:t> and freely and completely forgives us. He pours his own Spirit into our hearts and grants us a new life that stretches past death and into forever. We are no longer rebels, but part of God’s own family as his adopted sons and daughters. </a:t>
            </a:r>
            <a:r>
              <a:rPr lang="en-NZ" sz="1200" b="1" kern="1200" dirty="0">
                <a:solidFill>
                  <a:schemeClr val="tx1"/>
                </a:solidFill>
                <a:latin typeface="+mn-lt"/>
                <a:ea typeface="+mn-ea"/>
                <a:cs typeface="+mn-cs"/>
              </a:rPr>
              <a:t>(8)</a:t>
            </a:r>
            <a:r>
              <a:rPr lang="en-NZ" sz="1200" kern="1200" dirty="0">
                <a:solidFill>
                  <a:schemeClr val="tx1"/>
                </a:solidFill>
                <a:latin typeface="+mn-lt"/>
                <a:ea typeface="+mn-ea"/>
                <a:cs typeface="+mn-cs"/>
              </a:rPr>
              <a:t> We now live with Jesus as our ruler.</a:t>
            </a:r>
            <a:endParaRPr lang="en-NZ" dirty="0"/>
          </a:p>
          <a:p>
            <a:endParaRPr lang="en-NZ" dirty="0"/>
          </a:p>
        </p:txBody>
      </p:sp>
      <p:sp>
        <p:nvSpPr>
          <p:cNvPr id="4" name="Slide Number Placeholder 3"/>
          <p:cNvSpPr>
            <a:spLocks noGrp="1"/>
          </p:cNvSpPr>
          <p:nvPr>
            <p:ph type="sldNum" sz="quarter" idx="10"/>
          </p:nvPr>
        </p:nvSpPr>
        <p:spPr/>
        <p:txBody>
          <a:bodyPr/>
          <a:lstStyle/>
          <a:p>
            <a:fld id="{F563ED3B-BEF6-4515-8B78-CDEF1A009F69}" type="slidenum">
              <a:rPr lang="en-NZ" smtClean="0"/>
              <a:pPr/>
              <a:t>28</a:t>
            </a:fld>
            <a:endParaRPr lang="en-NZ"/>
          </a:p>
        </p:txBody>
      </p:sp>
    </p:spTree>
    <p:extLst>
      <p:ext uri="{BB962C8B-B14F-4D97-AF65-F5344CB8AC3E}">
        <p14:creationId xmlns:p14="http://schemas.microsoft.com/office/powerpoint/2010/main" xmlns="" val="2105113378"/>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NZ" sz="1200" kern="1200" dirty="0">
                <a:solidFill>
                  <a:schemeClr val="tx1"/>
                </a:solidFill>
                <a:latin typeface="+mn-lt"/>
                <a:ea typeface="+mn-ea"/>
                <a:cs typeface="+mn-cs"/>
              </a:rPr>
              <a:t>Let me explain the two choices:</a:t>
            </a:r>
          </a:p>
          <a:p>
            <a:r>
              <a:rPr lang="en-NZ" sz="1200" b="1" kern="1200" dirty="0">
                <a:solidFill>
                  <a:schemeClr val="tx1"/>
                </a:solidFill>
                <a:latin typeface="+mn-lt"/>
                <a:ea typeface="+mn-ea"/>
                <a:cs typeface="+mn-cs"/>
              </a:rPr>
              <a:t>(1)</a:t>
            </a:r>
            <a:r>
              <a:rPr lang="en-NZ" sz="1200" kern="1200" dirty="0">
                <a:solidFill>
                  <a:schemeClr val="tx1"/>
                </a:solidFill>
                <a:latin typeface="+mn-lt"/>
                <a:ea typeface="+mn-ea"/>
                <a:cs typeface="+mn-cs"/>
              </a:rPr>
              <a:t> On the one hand, we can continue in our rebellion against God, and try to run our lives our own way without him </a:t>
            </a:r>
            <a:r>
              <a:rPr lang="en-NZ" sz="1200" b="1" kern="1200" dirty="0">
                <a:solidFill>
                  <a:schemeClr val="tx1"/>
                </a:solidFill>
                <a:latin typeface="+mn-lt"/>
                <a:ea typeface="+mn-ea"/>
                <a:cs typeface="+mn-cs"/>
              </a:rPr>
              <a:t>(2)</a:t>
            </a:r>
            <a:r>
              <a:rPr lang="en-NZ" sz="1200" kern="1200" dirty="0">
                <a:solidFill>
                  <a:schemeClr val="tx1"/>
                </a:solidFill>
                <a:latin typeface="+mn-lt"/>
                <a:ea typeface="+mn-ea"/>
                <a:cs typeface="+mn-cs"/>
              </a:rPr>
              <a:t>. Sadly, this is the option that many people persist in.</a:t>
            </a:r>
            <a:endParaRPr lang="en-NZ" dirty="0"/>
          </a:p>
          <a:p>
            <a:r>
              <a:rPr lang="en-NZ" sz="1200" kern="1200" dirty="0">
                <a:solidFill>
                  <a:schemeClr val="tx1"/>
                </a:solidFill>
                <a:latin typeface="+mn-lt"/>
                <a:ea typeface="+mn-ea"/>
                <a:cs typeface="+mn-cs"/>
              </a:rPr>
              <a:t>The end result is that God gives us what we ask for and deserve </a:t>
            </a:r>
            <a:r>
              <a:rPr lang="en-NZ" sz="1200" b="1" kern="1200" dirty="0">
                <a:solidFill>
                  <a:schemeClr val="tx1"/>
                </a:solidFill>
                <a:latin typeface="+mn-lt"/>
                <a:ea typeface="+mn-ea"/>
                <a:cs typeface="+mn-cs"/>
              </a:rPr>
              <a:t>(3)</a:t>
            </a:r>
            <a:r>
              <a:rPr lang="en-NZ" sz="1200" kern="1200" dirty="0">
                <a:solidFill>
                  <a:schemeClr val="tx1"/>
                </a:solidFill>
                <a:latin typeface="+mn-lt"/>
                <a:ea typeface="+mn-ea"/>
                <a:cs typeface="+mn-cs"/>
              </a:rPr>
              <a:t>. He condemns us for our rejection of his rightful rule over our lives. We not only have to put up with the messy consequences of rejecting God here and now, but we face the dreadful prospect </a:t>
            </a:r>
            <a:r>
              <a:rPr lang="en-NZ" sz="1200" b="1" kern="1200" dirty="0">
                <a:solidFill>
                  <a:schemeClr val="tx1"/>
                </a:solidFill>
                <a:latin typeface="+mn-lt"/>
                <a:ea typeface="+mn-ea"/>
                <a:cs typeface="+mn-cs"/>
              </a:rPr>
              <a:t>(4)</a:t>
            </a:r>
            <a:r>
              <a:rPr lang="en-NZ" sz="1200" kern="1200" dirty="0">
                <a:solidFill>
                  <a:schemeClr val="tx1"/>
                </a:solidFill>
                <a:latin typeface="+mn-lt"/>
                <a:ea typeface="+mn-ea"/>
                <a:cs typeface="+mn-cs"/>
              </a:rPr>
              <a:t> of an eternity of separation from him, without life or love or relationship.</a:t>
            </a:r>
          </a:p>
          <a:p>
            <a:endParaRPr lang="en-NZ" dirty="0"/>
          </a:p>
          <a:p>
            <a:r>
              <a:rPr lang="en-NZ" sz="1200" kern="1200" dirty="0">
                <a:solidFill>
                  <a:schemeClr val="tx1"/>
                </a:solidFill>
                <a:latin typeface="+mn-lt"/>
                <a:ea typeface="+mn-ea"/>
                <a:cs typeface="+mn-cs"/>
              </a:rPr>
              <a:t>For those of us who have realised that our situation is hopeless, there is a lifeline. If we turn back to God </a:t>
            </a:r>
            <a:r>
              <a:rPr lang="en-NZ" sz="1200" b="1" kern="1200" dirty="0">
                <a:solidFill>
                  <a:schemeClr val="tx1"/>
                </a:solidFill>
                <a:latin typeface="+mn-lt"/>
                <a:ea typeface="+mn-ea"/>
                <a:cs typeface="+mn-cs"/>
              </a:rPr>
              <a:t>(5) </a:t>
            </a:r>
            <a:r>
              <a:rPr lang="en-NZ" sz="1200" kern="1200" dirty="0">
                <a:solidFill>
                  <a:schemeClr val="tx1"/>
                </a:solidFill>
                <a:latin typeface="+mn-lt"/>
                <a:ea typeface="+mn-ea"/>
                <a:cs typeface="+mn-cs"/>
              </a:rPr>
              <a:t>and appeal for mercy, trusting in Jesus’ death and resurrection, then everything changes </a:t>
            </a:r>
            <a:r>
              <a:rPr lang="en-NZ" sz="1200" b="1" kern="1200" dirty="0">
                <a:solidFill>
                  <a:schemeClr val="tx1"/>
                </a:solidFill>
                <a:latin typeface="+mn-lt"/>
                <a:ea typeface="+mn-ea"/>
                <a:cs typeface="+mn-cs"/>
              </a:rPr>
              <a:t>(6)</a:t>
            </a:r>
            <a:r>
              <a:rPr lang="en-NZ" sz="1200" kern="1200" dirty="0">
                <a:solidFill>
                  <a:schemeClr val="tx1"/>
                </a:solidFill>
                <a:latin typeface="+mn-lt"/>
                <a:ea typeface="+mn-ea"/>
                <a:cs typeface="+mn-cs"/>
              </a:rPr>
              <a:t>.</a:t>
            </a:r>
            <a:endParaRPr lang="en-NZ" dirty="0"/>
          </a:p>
          <a:p>
            <a:r>
              <a:rPr lang="en-NZ" sz="1200" kern="1200" dirty="0">
                <a:solidFill>
                  <a:schemeClr val="tx1"/>
                </a:solidFill>
                <a:latin typeface="+mn-lt"/>
                <a:ea typeface="+mn-ea"/>
                <a:cs typeface="+mn-cs"/>
              </a:rPr>
              <a:t>For a start, God wipes our slate clean. He accepts Jesus’ death as payment for our sins, </a:t>
            </a:r>
            <a:r>
              <a:rPr lang="en-NZ" sz="1200" b="1" kern="1200" dirty="0">
                <a:solidFill>
                  <a:schemeClr val="tx1"/>
                </a:solidFill>
                <a:latin typeface="+mn-lt"/>
                <a:ea typeface="+mn-ea"/>
                <a:cs typeface="+mn-cs"/>
              </a:rPr>
              <a:t>(7)</a:t>
            </a:r>
            <a:r>
              <a:rPr lang="en-NZ" sz="1200" kern="1200" dirty="0">
                <a:solidFill>
                  <a:schemeClr val="tx1"/>
                </a:solidFill>
                <a:latin typeface="+mn-lt"/>
                <a:ea typeface="+mn-ea"/>
                <a:cs typeface="+mn-cs"/>
              </a:rPr>
              <a:t> and freely and completely forgives us. He pours his own Spirit into our hearts and grants us a new life that stretches past death and into forever. We are no longer rebels, but part of God’s own family as his adopted sons and daughters. </a:t>
            </a:r>
            <a:r>
              <a:rPr lang="en-NZ" sz="1200" b="1" kern="1200" dirty="0">
                <a:solidFill>
                  <a:schemeClr val="tx1"/>
                </a:solidFill>
                <a:latin typeface="+mn-lt"/>
                <a:ea typeface="+mn-ea"/>
                <a:cs typeface="+mn-cs"/>
              </a:rPr>
              <a:t>(8)</a:t>
            </a:r>
            <a:r>
              <a:rPr lang="en-NZ" sz="1200" kern="1200" dirty="0">
                <a:solidFill>
                  <a:schemeClr val="tx1"/>
                </a:solidFill>
                <a:latin typeface="+mn-lt"/>
                <a:ea typeface="+mn-ea"/>
                <a:cs typeface="+mn-cs"/>
              </a:rPr>
              <a:t> We now live with Jesus as our ruler.</a:t>
            </a:r>
            <a:endParaRPr lang="en-NZ" dirty="0"/>
          </a:p>
          <a:p>
            <a:endParaRPr lang="en-NZ" dirty="0"/>
          </a:p>
        </p:txBody>
      </p:sp>
      <p:sp>
        <p:nvSpPr>
          <p:cNvPr id="4" name="Slide Number Placeholder 3"/>
          <p:cNvSpPr>
            <a:spLocks noGrp="1"/>
          </p:cNvSpPr>
          <p:nvPr>
            <p:ph type="sldNum" sz="quarter" idx="10"/>
          </p:nvPr>
        </p:nvSpPr>
        <p:spPr/>
        <p:txBody>
          <a:bodyPr/>
          <a:lstStyle/>
          <a:p>
            <a:fld id="{F563ED3B-BEF6-4515-8B78-CDEF1A009F69}" type="slidenum">
              <a:rPr lang="en-NZ" smtClean="0"/>
              <a:pPr/>
              <a:t>29</a:t>
            </a:fld>
            <a:endParaRPr lang="en-NZ"/>
          </a:p>
        </p:txBody>
      </p:sp>
    </p:spTree>
    <p:extLst>
      <p:ext uri="{BB962C8B-B14F-4D97-AF65-F5344CB8AC3E}">
        <p14:creationId xmlns:p14="http://schemas.microsoft.com/office/powerpoint/2010/main" xmlns="" val="210511337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NZ" sz="1200" kern="1200" dirty="0">
                <a:solidFill>
                  <a:schemeClr val="tx1"/>
                </a:solidFill>
                <a:effectLst/>
                <a:latin typeface="+mn-lt"/>
                <a:ea typeface="+mn-ea"/>
                <a:cs typeface="+mn-cs"/>
              </a:rPr>
              <a:t>The first point of the Christian message is that God is in charge of the world, as it says in </a:t>
            </a:r>
            <a:r>
              <a:rPr lang="en-NZ" sz="1200" b="1" kern="1200" dirty="0">
                <a:solidFill>
                  <a:schemeClr val="tx1"/>
                </a:solidFill>
                <a:effectLst/>
                <a:latin typeface="+mn-lt"/>
                <a:ea typeface="+mn-ea"/>
                <a:cs typeface="+mn-cs"/>
              </a:rPr>
              <a:t>Revelation 4:11</a:t>
            </a:r>
            <a:r>
              <a:rPr lang="en-NZ" sz="1200" kern="1200" dirty="0">
                <a:solidFill>
                  <a:schemeClr val="tx1"/>
                </a:solidFill>
                <a:effectLst/>
                <a:latin typeface="+mn-lt"/>
                <a:ea typeface="+mn-ea"/>
                <a:cs typeface="+mn-cs"/>
              </a:rPr>
              <a:t>. He is the ruler, </a:t>
            </a:r>
            <a:r>
              <a:rPr lang="en-NZ" sz="1200" b="1" kern="1200" dirty="0">
                <a:solidFill>
                  <a:schemeClr val="tx1"/>
                </a:solidFill>
                <a:effectLst/>
                <a:latin typeface="+mn-lt"/>
                <a:ea typeface="+mn-ea"/>
                <a:cs typeface="+mn-cs"/>
              </a:rPr>
              <a:t>(1) </a:t>
            </a:r>
            <a:r>
              <a:rPr lang="en-NZ" sz="1200" kern="1200" dirty="0">
                <a:solidFill>
                  <a:schemeClr val="tx1"/>
                </a:solidFill>
                <a:effectLst/>
                <a:latin typeface="+mn-lt"/>
                <a:ea typeface="+mn-ea"/>
                <a:cs typeface="+mn-cs"/>
              </a:rPr>
              <a:t>the supreme president, the king. Unlike human rulers, however, God always does what is best for his subjects. He is the kind of king you’d like to be ruled by. </a:t>
            </a:r>
          </a:p>
          <a:p>
            <a:r>
              <a:rPr lang="en-NZ" sz="1200" kern="1200" dirty="0">
                <a:solidFill>
                  <a:schemeClr val="tx1"/>
                </a:solidFill>
                <a:effectLst/>
                <a:latin typeface="+mn-lt"/>
                <a:ea typeface="+mn-ea"/>
                <a:cs typeface="+mn-cs"/>
              </a:rPr>
              <a:t>God rules the world because he made the world. </a:t>
            </a:r>
            <a:r>
              <a:rPr lang="en-NZ" sz="1200" b="1" kern="1200" dirty="0">
                <a:solidFill>
                  <a:schemeClr val="tx1"/>
                </a:solidFill>
                <a:effectLst/>
                <a:latin typeface="+mn-lt"/>
                <a:ea typeface="+mn-ea"/>
                <a:cs typeface="+mn-cs"/>
              </a:rPr>
              <a:t>(2)</a:t>
            </a:r>
            <a:r>
              <a:rPr lang="en-NZ" sz="1200" kern="1200" dirty="0">
                <a:solidFill>
                  <a:schemeClr val="tx1"/>
                </a:solidFill>
                <a:effectLst/>
                <a:latin typeface="+mn-lt"/>
                <a:ea typeface="+mn-ea"/>
                <a:cs typeface="+mn-cs"/>
              </a:rPr>
              <a:t> Like a potter with his clay, God fashioned the world into just the shape he wished, with all its amazing details. He made it, and he owns it. </a:t>
            </a:r>
          </a:p>
          <a:p>
            <a:r>
              <a:rPr lang="en-NZ" sz="1200" kern="1200" dirty="0">
                <a:solidFill>
                  <a:schemeClr val="tx1"/>
                </a:solidFill>
                <a:effectLst/>
                <a:latin typeface="+mn-lt"/>
                <a:ea typeface="+mn-ea"/>
                <a:cs typeface="+mn-cs"/>
              </a:rPr>
              <a:t>He also made us. God created people who were something like himself, and put them in charge of the world </a:t>
            </a:r>
            <a:r>
              <a:rPr lang="en-NZ" sz="1200" b="1" kern="1200" dirty="0">
                <a:solidFill>
                  <a:schemeClr val="tx1"/>
                </a:solidFill>
                <a:effectLst/>
                <a:latin typeface="+mn-lt"/>
                <a:ea typeface="+mn-ea"/>
                <a:cs typeface="+mn-cs"/>
              </a:rPr>
              <a:t>(3) </a:t>
            </a:r>
            <a:r>
              <a:rPr lang="en-NZ" sz="1200" kern="1200" dirty="0">
                <a:solidFill>
                  <a:schemeClr val="tx1"/>
                </a:solidFill>
                <a:effectLst/>
                <a:latin typeface="+mn-lt"/>
                <a:ea typeface="+mn-ea"/>
                <a:cs typeface="+mn-cs"/>
              </a:rPr>
              <a:t>—to rule it, to care for it, to be responsible for it, and to enjoy all its beauty and goodness. He appointed humanity to supervise and look after the world, but always under his own authority, honouring him and obeying his directions. </a:t>
            </a:r>
          </a:p>
          <a:p>
            <a:r>
              <a:rPr lang="en-NZ" sz="1200" kern="1200" dirty="0">
                <a:solidFill>
                  <a:schemeClr val="tx1"/>
                </a:solidFill>
                <a:effectLst/>
                <a:latin typeface="+mn-lt"/>
                <a:ea typeface="+mn-ea"/>
                <a:cs typeface="+mn-cs"/>
              </a:rPr>
              <a:t>You can see this represented in the illustration above: God is the ruler (the crown) and humanity is created to live in and rule God’s world under God’s loving authority. </a:t>
            </a:r>
          </a:p>
          <a:p>
            <a:r>
              <a:rPr lang="en-NZ" sz="1200" kern="1200" dirty="0">
                <a:solidFill>
                  <a:schemeClr val="tx1"/>
                </a:solidFill>
                <a:effectLst/>
                <a:latin typeface="+mn-lt"/>
                <a:ea typeface="+mn-ea"/>
                <a:cs typeface="+mn-cs"/>
              </a:rPr>
              <a:t>It all sounds rather ideal—God in heaven, people ruling the world according to his directions, and everything right with the world. But everything is very obviously not right—with us or the world.</a:t>
            </a:r>
          </a:p>
          <a:p>
            <a:endParaRPr lang="en-NZ" dirty="0"/>
          </a:p>
        </p:txBody>
      </p:sp>
      <p:sp>
        <p:nvSpPr>
          <p:cNvPr id="4" name="Slide Number Placeholder 3"/>
          <p:cNvSpPr>
            <a:spLocks noGrp="1"/>
          </p:cNvSpPr>
          <p:nvPr>
            <p:ph type="sldNum" sz="quarter" idx="10"/>
          </p:nvPr>
        </p:nvSpPr>
        <p:spPr/>
        <p:txBody>
          <a:bodyPr/>
          <a:lstStyle/>
          <a:p>
            <a:fld id="{F563ED3B-BEF6-4515-8B78-CDEF1A009F69}" type="slidenum">
              <a:rPr lang="en-NZ" smtClean="0"/>
              <a:pPr/>
              <a:t>3</a:t>
            </a:fld>
            <a:endParaRPr lang="en-NZ"/>
          </a:p>
        </p:txBody>
      </p:sp>
    </p:spTree>
    <p:extLst>
      <p:ext uri="{BB962C8B-B14F-4D97-AF65-F5344CB8AC3E}">
        <p14:creationId xmlns:p14="http://schemas.microsoft.com/office/powerpoint/2010/main" xmlns="" val="143428140"/>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NZ" sz="1200" kern="1200" dirty="0">
                <a:solidFill>
                  <a:schemeClr val="tx1"/>
                </a:solidFill>
                <a:latin typeface="+mn-lt"/>
                <a:ea typeface="+mn-ea"/>
                <a:cs typeface="+mn-cs"/>
              </a:rPr>
              <a:t>Let me explain the two choices:</a:t>
            </a:r>
          </a:p>
          <a:p>
            <a:r>
              <a:rPr lang="en-NZ" sz="1200" b="1" kern="1200" dirty="0">
                <a:solidFill>
                  <a:schemeClr val="tx1"/>
                </a:solidFill>
                <a:latin typeface="+mn-lt"/>
                <a:ea typeface="+mn-ea"/>
                <a:cs typeface="+mn-cs"/>
              </a:rPr>
              <a:t>(1)</a:t>
            </a:r>
            <a:r>
              <a:rPr lang="en-NZ" sz="1200" kern="1200" dirty="0">
                <a:solidFill>
                  <a:schemeClr val="tx1"/>
                </a:solidFill>
                <a:latin typeface="+mn-lt"/>
                <a:ea typeface="+mn-ea"/>
                <a:cs typeface="+mn-cs"/>
              </a:rPr>
              <a:t> On the one hand, we can continue in our rebellion against God, and try to run our lives our own way without him </a:t>
            </a:r>
            <a:r>
              <a:rPr lang="en-NZ" sz="1200" b="1" kern="1200" dirty="0">
                <a:solidFill>
                  <a:schemeClr val="tx1"/>
                </a:solidFill>
                <a:latin typeface="+mn-lt"/>
                <a:ea typeface="+mn-ea"/>
                <a:cs typeface="+mn-cs"/>
              </a:rPr>
              <a:t>(2)</a:t>
            </a:r>
            <a:r>
              <a:rPr lang="en-NZ" sz="1200" kern="1200" dirty="0">
                <a:solidFill>
                  <a:schemeClr val="tx1"/>
                </a:solidFill>
                <a:latin typeface="+mn-lt"/>
                <a:ea typeface="+mn-ea"/>
                <a:cs typeface="+mn-cs"/>
              </a:rPr>
              <a:t>. Sadly, this is the option that many people persist in.</a:t>
            </a:r>
            <a:endParaRPr lang="en-NZ" dirty="0"/>
          </a:p>
          <a:p>
            <a:r>
              <a:rPr lang="en-NZ" sz="1200" kern="1200" dirty="0">
                <a:solidFill>
                  <a:schemeClr val="tx1"/>
                </a:solidFill>
                <a:latin typeface="+mn-lt"/>
                <a:ea typeface="+mn-ea"/>
                <a:cs typeface="+mn-cs"/>
              </a:rPr>
              <a:t>The end result is that God gives us what we ask for and deserve </a:t>
            </a:r>
            <a:r>
              <a:rPr lang="en-NZ" sz="1200" b="1" kern="1200" dirty="0">
                <a:solidFill>
                  <a:schemeClr val="tx1"/>
                </a:solidFill>
                <a:latin typeface="+mn-lt"/>
                <a:ea typeface="+mn-ea"/>
                <a:cs typeface="+mn-cs"/>
              </a:rPr>
              <a:t>(3)</a:t>
            </a:r>
            <a:r>
              <a:rPr lang="en-NZ" sz="1200" kern="1200" dirty="0">
                <a:solidFill>
                  <a:schemeClr val="tx1"/>
                </a:solidFill>
                <a:latin typeface="+mn-lt"/>
                <a:ea typeface="+mn-ea"/>
                <a:cs typeface="+mn-cs"/>
              </a:rPr>
              <a:t>. He condemns us for our rejection of his rightful rule over our lives. We not only have to put up with the messy consequences of rejecting God here and now, but we face the dreadful prospect </a:t>
            </a:r>
            <a:r>
              <a:rPr lang="en-NZ" sz="1200" b="1" kern="1200" dirty="0">
                <a:solidFill>
                  <a:schemeClr val="tx1"/>
                </a:solidFill>
                <a:latin typeface="+mn-lt"/>
                <a:ea typeface="+mn-ea"/>
                <a:cs typeface="+mn-cs"/>
              </a:rPr>
              <a:t>(4)</a:t>
            </a:r>
            <a:r>
              <a:rPr lang="en-NZ" sz="1200" kern="1200" dirty="0">
                <a:solidFill>
                  <a:schemeClr val="tx1"/>
                </a:solidFill>
                <a:latin typeface="+mn-lt"/>
                <a:ea typeface="+mn-ea"/>
                <a:cs typeface="+mn-cs"/>
              </a:rPr>
              <a:t> of an eternity of separation from him, without life or love or relationship.</a:t>
            </a:r>
          </a:p>
          <a:p>
            <a:endParaRPr lang="en-NZ" dirty="0"/>
          </a:p>
          <a:p>
            <a:r>
              <a:rPr lang="en-NZ" sz="1200" kern="1200" dirty="0">
                <a:solidFill>
                  <a:schemeClr val="tx1"/>
                </a:solidFill>
                <a:latin typeface="+mn-lt"/>
                <a:ea typeface="+mn-ea"/>
                <a:cs typeface="+mn-cs"/>
              </a:rPr>
              <a:t>For those of us who have realised that our situation is hopeless, there is a lifeline. If we turn back to God </a:t>
            </a:r>
            <a:r>
              <a:rPr lang="en-NZ" sz="1200" b="1" kern="1200" dirty="0">
                <a:solidFill>
                  <a:schemeClr val="tx1"/>
                </a:solidFill>
                <a:latin typeface="+mn-lt"/>
                <a:ea typeface="+mn-ea"/>
                <a:cs typeface="+mn-cs"/>
              </a:rPr>
              <a:t>(5) </a:t>
            </a:r>
            <a:r>
              <a:rPr lang="en-NZ" sz="1200" kern="1200" dirty="0">
                <a:solidFill>
                  <a:schemeClr val="tx1"/>
                </a:solidFill>
                <a:latin typeface="+mn-lt"/>
                <a:ea typeface="+mn-ea"/>
                <a:cs typeface="+mn-cs"/>
              </a:rPr>
              <a:t>and appeal for mercy, trusting in Jesus’ death and resurrection, then everything changes </a:t>
            </a:r>
            <a:r>
              <a:rPr lang="en-NZ" sz="1200" b="1" kern="1200" dirty="0">
                <a:solidFill>
                  <a:schemeClr val="tx1"/>
                </a:solidFill>
                <a:latin typeface="+mn-lt"/>
                <a:ea typeface="+mn-ea"/>
                <a:cs typeface="+mn-cs"/>
              </a:rPr>
              <a:t>(6)</a:t>
            </a:r>
            <a:r>
              <a:rPr lang="en-NZ" sz="1200" kern="1200" dirty="0">
                <a:solidFill>
                  <a:schemeClr val="tx1"/>
                </a:solidFill>
                <a:latin typeface="+mn-lt"/>
                <a:ea typeface="+mn-ea"/>
                <a:cs typeface="+mn-cs"/>
              </a:rPr>
              <a:t>.</a:t>
            </a:r>
            <a:endParaRPr lang="en-NZ" dirty="0"/>
          </a:p>
          <a:p>
            <a:r>
              <a:rPr lang="en-NZ" sz="1200" kern="1200" dirty="0">
                <a:solidFill>
                  <a:schemeClr val="tx1"/>
                </a:solidFill>
                <a:latin typeface="+mn-lt"/>
                <a:ea typeface="+mn-ea"/>
                <a:cs typeface="+mn-cs"/>
              </a:rPr>
              <a:t>For a start, God wipes our slate clean. He accepts Jesus’ death as payment for our sins, </a:t>
            </a:r>
            <a:r>
              <a:rPr lang="en-NZ" sz="1200" b="1" kern="1200" dirty="0">
                <a:solidFill>
                  <a:schemeClr val="tx1"/>
                </a:solidFill>
                <a:latin typeface="+mn-lt"/>
                <a:ea typeface="+mn-ea"/>
                <a:cs typeface="+mn-cs"/>
              </a:rPr>
              <a:t>(7)</a:t>
            </a:r>
            <a:r>
              <a:rPr lang="en-NZ" sz="1200" kern="1200" dirty="0">
                <a:solidFill>
                  <a:schemeClr val="tx1"/>
                </a:solidFill>
                <a:latin typeface="+mn-lt"/>
                <a:ea typeface="+mn-ea"/>
                <a:cs typeface="+mn-cs"/>
              </a:rPr>
              <a:t> and freely and completely forgives us. He pours his own Spirit into our hearts and grants us a new life that stretches past death and into forever. We are no longer rebels, but part of God’s own family as his adopted sons and daughters. </a:t>
            </a:r>
            <a:r>
              <a:rPr lang="en-NZ" sz="1200" b="1" kern="1200" dirty="0">
                <a:solidFill>
                  <a:schemeClr val="tx1"/>
                </a:solidFill>
                <a:latin typeface="+mn-lt"/>
                <a:ea typeface="+mn-ea"/>
                <a:cs typeface="+mn-cs"/>
              </a:rPr>
              <a:t>(8)</a:t>
            </a:r>
            <a:r>
              <a:rPr lang="en-NZ" sz="1200" kern="1200" dirty="0">
                <a:solidFill>
                  <a:schemeClr val="tx1"/>
                </a:solidFill>
                <a:latin typeface="+mn-lt"/>
                <a:ea typeface="+mn-ea"/>
                <a:cs typeface="+mn-cs"/>
              </a:rPr>
              <a:t> We now live with Jesus as our ruler.</a:t>
            </a:r>
            <a:endParaRPr lang="en-NZ" dirty="0"/>
          </a:p>
          <a:p>
            <a:endParaRPr lang="en-NZ" dirty="0"/>
          </a:p>
        </p:txBody>
      </p:sp>
      <p:sp>
        <p:nvSpPr>
          <p:cNvPr id="4" name="Slide Number Placeholder 3"/>
          <p:cNvSpPr>
            <a:spLocks noGrp="1"/>
          </p:cNvSpPr>
          <p:nvPr>
            <p:ph type="sldNum" sz="quarter" idx="10"/>
          </p:nvPr>
        </p:nvSpPr>
        <p:spPr/>
        <p:txBody>
          <a:bodyPr/>
          <a:lstStyle/>
          <a:p>
            <a:fld id="{F563ED3B-BEF6-4515-8B78-CDEF1A009F69}" type="slidenum">
              <a:rPr lang="en-NZ" smtClean="0"/>
              <a:pPr/>
              <a:t>30</a:t>
            </a:fld>
            <a:endParaRPr lang="en-NZ"/>
          </a:p>
        </p:txBody>
      </p:sp>
    </p:spTree>
    <p:extLst>
      <p:ext uri="{BB962C8B-B14F-4D97-AF65-F5344CB8AC3E}">
        <p14:creationId xmlns:p14="http://schemas.microsoft.com/office/powerpoint/2010/main" xmlns="" val="2105113378"/>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NZ" sz="1200" kern="1200" dirty="0">
                <a:solidFill>
                  <a:schemeClr val="tx1"/>
                </a:solidFill>
                <a:latin typeface="+mn-lt"/>
                <a:ea typeface="+mn-ea"/>
                <a:cs typeface="+mn-cs"/>
              </a:rPr>
              <a:t>Let me explain the two choices:</a:t>
            </a:r>
          </a:p>
          <a:p>
            <a:r>
              <a:rPr lang="en-NZ" sz="1200" b="1" kern="1200" dirty="0">
                <a:solidFill>
                  <a:schemeClr val="tx1"/>
                </a:solidFill>
                <a:latin typeface="+mn-lt"/>
                <a:ea typeface="+mn-ea"/>
                <a:cs typeface="+mn-cs"/>
              </a:rPr>
              <a:t>(1)</a:t>
            </a:r>
            <a:r>
              <a:rPr lang="en-NZ" sz="1200" kern="1200" dirty="0">
                <a:solidFill>
                  <a:schemeClr val="tx1"/>
                </a:solidFill>
                <a:latin typeface="+mn-lt"/>
                <a:ea typeface="+mn-ea"/>
                <a:cs typeface="+mn-cs"/>
              </a:rPr>
              <a:t> On the one hand, we can continue in our rebellion against God, and try to run our lives our own way without him </a:t>
            </a:r>
            <a:r>
              <a:rPr lang="en-NZ" sz="1200" b="1" kern="1200" dirty="0">
                <a:solidFill>
                  <a:schemeClr val="tx1"/>
                </a:solidFill>
                <a:latin typeface="+mn-lt"/>
                <a:ea typeface="+mn-ea"/>
                <a:cs typeface="+mn-cs"/>
              </a:rPr>
              <a:t>(2)</a:t>
            </a:r>
            <a:r>
              <a:rPr lang="en-NZ" sz="1200" kern="1200" dirty="0">
                <a:solidFill>
                  <a:schemeClr val="tx1"/>
                </a:solidFill>
                <a:latin typeface="+mn-lt"/>
                <a:ea typeface="+mn-ea"/>
                <a:cs typeface="+mn-cs"/>
              </a:rPr>
              <a:t>. Sadly, this is the option that many people persist in.</a:t>
            </a:r>
            <a:endParaRPr lang="en-NZ" dirty="0"/>
          </a:p>
          <a:p>
            <a:r>
              <a:rPr lang="en-NZ" sz="1200" kern="1200" dirty="0">
                <a:solidFill>
                  <a:schemeClr val="tx1"/>
                </a:solidFill>
                <a:latin typeface="+mn-lt"/>
                <a:ea typeface="+mn-ea"/>
                <a:cs typeface="+mn-cs"/>
              </a:rPr>
              <a:t>The end result is that God gives us what we ask for and deserve </a:t>
            </a:r>
            <a:r>
              <a:rPr lang="en-NZ" sz="1200" b="1" kern="1200" dirty="0">
                <a:solidFill>
                  <a:schemeClr val="tx1"/>
                </a:solidFill>
                <a:latin typeface="+mn-lt"/>
                <a:ea typeface="+mn-ea"/>
                <a:cs typeface="+mn-cs"/>
              </a:rPr>
              <a:t>(3)</a:t>
            </a:r>
            <a:r>
              <a:rPr lang="en-NZ" sz="1200" kern="1200" dirty="0">
                <a:solidFill>
                  <a:schemeClr val="tx1"/>
                </a:solidFill>
                <a:latin typeface="+mn-lt"/>
                <a:ea typeface="+mn-ea"/>
                <a:cs typeface="+mn-cs"/>
              </a:rPr>
              <a:t>. He condemns us for our rejection of his rightful rule over our lives. We not only have to put up with the messy consequences of rejecting God here and now, but we face the dreadful prospect </a:t>
            </a:r>
            <a:r>
              <a:rPr lang="en-NZ" sz="1200" b="1" kern="1200" dirty="0">
                <a:solidFill>
                  <a:schemeClr val="tx1"/>
                </a:solidFill>
                <a:latin typeface="+mn-lt"/>
                <a:ea typeface="+mn-ea"/>
                <a:cs typeface="+mn-cs"/>
              </a:rPr>
              <a:t>(4)</a:t>
            </a:r>
            <a:r>
              <a:rPr lang="en-NZ" sz="1200" kern="1200" dirty="0">
                <a:solidFill>
                  <a:schemeClr val="tx1"/>
                </a:solidFill>
                <a:latin typeface="+mn-lt"/>
                <a:ea typeface="+mn-ea"/>
                <a:cs typeface="+mn-cs"/>
              </a:rPr>
              <a:t> of an eternity of separation from him, without life or love or relationship.</a:t>
            </a:r>
          </a:p>
          <a:p>
            <a:endParaRPr lang="en-NZ" dirty="0"/>
          </a:p>
          <a:p>
            <a:r>
              <a:rPr lang="en-NZ" sz="1200" kern="1200" dirty="0">
                <a:solidFill>
                  <a:schemeClr val="tx1"/>
                </a:solidFill>
                <a:latin typeface="+mn-lt"/>
                <a:ea typeface="+mn-ea"/>
                <a:cs typeface="+mn-cs"/>
              </a:rPr>
              <a:t>For those of us who have realised that our situation is hopeless, there is a lifeline. If we turn back to God </a:t>
            </a:r>
            <a:r>
              <a:rPr lang="en-NZ" sz="1200" b="1" kern="1200" dirty="0">
                <a:solidFill>
                  <a:schemeClr val="tx1"/>
                </a:solidFill>
                <a:latin typeface="+mn-lt"/>
                <a:ea typeface="+mn-ea"/>
                <a:cs typeface="+mn-cs"/>
              </a:rPr>
              <a:t>(5) </a:t>
            </a:r>
            <a:r>
              <a:rPr lang="en-NZ" sz="1200" kern="1200" dirty="0">
                <a:solidFill>
                  <a:schemeClr val="tx1"/>
                </a:solidFill>
                <a:latin typeface="+mn-lt"/>
                <a:ea typeface="+mn-ea"/>
                <a:cs typeface="+mn-cs"/>
              </a:rPr>
              <a:t>and appeal for mercy, trusting in Jesus’ death and resurrection, then everything changes </a:t>
            </a:r>
            <a:r>
              <a:rPr lang="en-NZ" sz="1200" b="1" kern="1200" dirty="0">
                <a:solidFill>
                  <a:schemeClr val="tx1"/>
                </a:solidFill>
                <a:latin typeface="+mn-lt"/>
                <a:ea typeface="+mn-ea"/>
                <a:cs typeface="+mn-cs"/>
              </a:rPr>
              <a:t>(6)</a:t>
            </a:r>
            <a:r>
              <a:rPr lang="en-NZ" sz="1200" kern="1200" dirty="0">
                <a:solidFill>
                  <a:schemeClr val="tx1"/>
                </a:solidFill>
                <a:latin typeface="+mn-lt"/>
                <a:ea typeface="+mn-ea"/>
                <a:cs typeface="+mn-cs"/>
              </a:rPr>
              <a:t>.</a:t>
            </a:r>
            <a:endParaRPr lang="en-NZ" dirty="0"/>
          </a:p>
          <a:p>
            <a:r>
              <a:rPr lang="en-NZ" sz="1200" kern="1200" dirty="0">
                <a:solidFill>
                  <a:schemeClr val="tx1"/>
                </a:solidFill>
                <a:latin typeface="+mn-lt"/>
                <a:ea typeface="+mn-ea"/>
                <a:cs typeface="+mn-cs"/>
              </a:rPr>
              <a:t>For a start, God wipes our slate clean. He accepts Jesus’ death as payment for our sins, </a:t>
            </a:r>
            <a:r>
              <a:rPr lang="en-NZ" sz="1200" b="1" kern="1200" dirty="0">
                <a:solidFill>
                  <a:schemeClr val="tx1"/>
                </a:solidFill>
                <a:latin typeface="+mn-lt"/>
                <a:ea typeface="+mn-ea"/>
                <a:cs typeface="+mn-cs"/>
              </a:rPr>
              <a:t>(7)</a:t>
            </a:r>
            <a:r>
              <a:rPr lang="en-NZ" sz="1200" kern="1200" dirty="0">
                <a:solidFill>
                  <a:schemeClr val="tx1"/>
                </a:solidFill>
                <a:latin typeface="+mn-lt"/>
                <a:ea typeface="+mn-ea"/>
                <a:cs typeface="+mn-cs"/>
              </a:rPr>
              <a:t> and freely and completely forgives us. He pours his own Spirit into our hearts and grants us a new life that stretches past death and into forever. We are no longer rebels, but part of God’s own family as his adopted sons and daughters. </a:t>
            </a:r>
            <a:r>
              <a:rPr lang="en-NZ" sz="1200" b="1" kern="1200" dirty="0">
                <a:solidFill>
                  <a:schemeClr val="tx1"/>
                </a:solidFill>
                <a:latin typeface="+mn-lt"/>
                <a:ea typeface="+mn-ea"/>
                <a:cs typeface="+mn-cs"/>
              </a:rPr>
              <a:t>(8)</a:t>
            </a:r>
            <a:r>
              <a:rPr lang="en-NZ" sz="1200" kern="1200" dirty="0">
                <a:solidFill>
                  <a:schemeClr val="tx1"/>
                </a:solidFill>
                <a:latin typeface="+mn-lt"/>
                <a:ea typeface="+mn-ea"/>
                <a:cs typeface="+mn-cs"/>
              </a:rPr>
              <a:t> We now live with Jesus as our ruler.</a:t>
            </a:r>
            <a:endParaRPr lang="en-NZ" dirty="0"/>
          </a:p>
          <a:p>
            <a:endParaRPr lang="en-NZ" dirty="0"/>
          </a:p>
        </p:txBody>
      </p:sp>
      <p:sp>
        <p:nvSpPr>
          <p:cNvPr id="4" name="Slide Number Placeholder 3"/>
          <p:cNvSpPr>
            <a:spLocks noGrp="1"/>
          </p:cNvSpPr>
          <p:nvPr>
            <p:ph type="sldNum" sz="quarter" idx="10"/>
          </p:nvPr>
        </p:nvSpPr>
        <p:spPr/>
        <p:txBody>
          <a:bodyPr/>
          <a:lstStyle/>
          <a:p>
            <a:fld id="{F563ED3B-BEF6-4515-8B78-CDEF1A009F69}" type="slidenum">
              <a:rPr lang="en-NZ" smtClean="0"/>
              <a:pPr/>
              <a:t>31</a:t>
            </a:fld>
            <a:endParaRPr lang="en-NZ"/>
          </a:p>
        </p:txBody>
      </p:sp>
    </p:spTree>
    <p:extLst>
      <p:ext uri="{BB962C8B-B14F-4D97-AF65-F5344CB8AC3E}">
        <p14:creationId xmlns:p14="http://schemas.microsoft.com/office/powerpoint/2010/main" xmlns="" val="2105113378"/>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NZ" sz="1200" kern="1200" dirty="0">
                <a:solidFill>
                  <a:schemeClr val="tx1"/>
                </a:solidFill>
                <a:latin typeface="+mn-lt"/>
                <a:ea typeface="+mn-ea"/>
                <a:cs typeface="+mn-cs"/>
              </a:rPr>
              <a:t>Let me explain the two choices:</a:t>
            </a:r>
          </a:p>
          <a:p>
            <a:r>
              <a:rPr lang="en-NZ" sz="1200" b="1" kern="1200" dirty="0">
                <a:solidFill>
                  <a:schemeClr val="tx1"/>
                </a:solidFill>
                <a:latin typeface="+mn-lt"/>
                <a:ea typeface="+mn-ea"/>
                <a:cs typeface="+mn-cs"/>
              </a:rPr>
              <a:t>(1)</a:t>
            </a:r>
            <a:r>
              <a:rPr lang="en-NZ" sz="1200" kern="1200" dirty="0">
                <a:solidFill>
                  <a:schemeClr val="tx1"/>
                </a:solidFill>
                <a:latin typeface="+mn-lt"/>
                <a:ea typeface="+mn-ea"/>
                <a:cs typeface="+mn-cs"/>
              </a:rPr>
              <a:t> On the one hand, we can continue in our rebellion against God, and try to run our lives our own way without him </a:t>
            </a:r>
            <a:r>
              <a:rPr lang="en-NZ" sz="1200" b="1" kern="1200" dirty="0">
                <a:solidFill>
                  <a:schemeClr val="tx1"/>
                </a:solidFill>
                <a:latin typeface="+mn-lt"/>
                <a:ea typeface="+mn-ea"/>
                <a:cs typeface="+mn-cs"/>
              </a:rPr>
              <a:t>(2)</a:t>
            </a:r>
            <a:r>
              <a:rPr lang="en-NZ" sz="1200" kern="1200" dirty="0">
                <a:solidFill>
                  <a:schemeClr val="tx1"/>
                </a:solidFill>
                <a:latin typeface="+mn-lt"/>
                <a:ea typeface="+mn-ea"/>
                <a:cs typeface="+mn-cs"/>
              </a:rPr>
              <a:t>. Sadly, this is the option that many people persist in.</a:t>
            </a:r>
            <a:endParaRPr lang="en-NZ" dirty="0"/>
          </a:p>
          <a:p>
            <a:r>
              <a:rPr lang="en-NZ" sz="1200" kern="1200" dirty="0">
                <a:solidFill>
                  <a:schemeClr val="tx1"/>
                </a:solidFill>
                <a:latin typeface="+mn-lt"/>
                <a:ea typeface="+mn-ea"/>
                <a:cs typeface="+mn-cs"/>
              </a:rPr>
              <a:t>The end result is that God gives us what we ask for and deserve </a:t>
            </a:r>
            <a:r>
              <a:rPr lang="en-NZ" sz="1200" b="1" kern="1200" dirty="0">
                <a:solidFill>
                  <a:schemeClr val="tx1"/>
                </a:solidFill>
                <a:latin typeface="+mn-lt"/>
                <a:ea typeface="+mn-ea"/>
                <a:cs typeface="+mn-cs"/>
              </a:rPr>
              <a:t>(3)</a:t>
            </a:r>
            <a:r>
              <a:rPr lang="en-NZ" sz="1200" kern="1200" dirty="0">
                <a:solidFill>
                  <a:schemeClr val="tx1"/>
                </a:solidFill>
                <a:latin typeface="+mn-lt"/>
                <a:ea typeface="+mn-ea"/>
                <a:cs typeface="+mn-cs"/>
              </a:rPr>
              <a:t>. He condemns us for our rejection of his rightful rule over our lives. We not only have to put up with the messy consequences of rejecting God here and now, but we face the dreadful prospect </a:t>
            </a:r>
            <a:r>
              <a:rPr lang="en-NZ" sz="1200" b="1" kern="1200" dirty="0">
                <a:solidFill>
                  <a:schemeClr val="tx1"/>
                </a:solidFill>
                <a:latin typeface="+mn-lt"/>
                <a:ea typeface="+mn-ea"/>
                <a:cs typeface="+mn-cs"/>
              </a:rPr>
              <a:t>(4)</a:t>
            </a:r>
            <a:r>
              <a:rPr lang="en-NZ" sz="1200" kern="1200" dirty="0">
                <a:solidFill>
                  <a:schemeClr val="tx1"/>
                </a:solidFill>
                <a:latin typeface="+mn-lt"/>
                <a:ea typeface="+mn-ea"/>
                <a:cs typeface="+mn-cs"/>
              </a:rPr>
              <a:t> of an eternity of separation from him, without life or love or relationship.</a:t>
            </a:r>
          </a:p>
          <a:p>
            <a:endParaRPr lang="en-NZ" dirty="0"/>
          </a:p>
          <a:p>
            <a:r>
              <a:rPr lang="en-NZ" sz="1200" kern="1200" dirty="0">
                <a:solidFill>
                  <a:schemeClr val="tx1"/>
                </a:solidFill>
                <a:latin typeface="+mn-lt"/>
                <a:ea typeface="+mn-ea"/>
                <a:cs typeface="+mn-cs"/>
              </a:rPr>
              <a:t>For those of us who have realised that our situation is hopeless, there is a lifeline. If we turn back to God </a:t>
            </a:r>
            <a:r>
              <a:rPr lang="en-NZ" sz="1200" b="1" kern="1200" dirty="0">
                <a:solidFill>
                  <a:schemeClr val="tx1"/>
                </a:solidFill>
                <a:latin typeface="+mn-lt"/>
                <a:ea typeface="+mn-ea"/>
                <a:cs typeface="+mn-cs"/>
              </a:rPr>
              <a:t>(5) </a:t>
            </a:r>
            <a:r>
              <a:rPr lang="en-NZ" sz="1200" kern="1200" dirty="0">
                <a:solidFill>
                  <a:schemeClr val="tx1"/>
                </a:solidFill>
                <a:latin typeface="+mn-lt"/>
                <a:ea typeface="+mn-ea"/>
                <a:cs typeface="+mn-cs"/>
              </a:rPr>
              <a:t>and appeal for mercy, trusting in Jesus’ death and resurrection, then everything changes </a:t>
            </a:r>
            <a:r>
              <a:rPr lang="en-NZ" sz="1200" b="1" kern="1200" dirty="0">
                <a:solidFill>
                  <a:schemeClr val="tx1"/>
                </a:solidFill>
                <a:latin typeface="+mn-lt"/>
                <a:ea typeface="+mn-ea"/>
                <a:cs typeface="+mn-cs"/>
              </a:rPr>
              <a:t>(6)</a:t>
            </a:r>
            <a:r>
              <a:rPr lang="en-NZ" sz="1200" kern="1200" dirty="0">
                <a:solidFill>
                  <a:schemeClr val="tx1"/>
                </a:solidFill>
                <a:latin typeface="+mn-lt"/>
                <a:ea typeface="+mn-ea"/>
                <a:cs typeface="+mn-cs"/>
              </a:rPr>
              <a:t>.</a:t>
            </a:r>
            <a:endParaRPr lang="en-NZ" dirty="0"/>
          </a:p>
          <a:p>
            <a:r>
              <a:rPr lang="en-NZ" sz="1200" kern="1200" dirty="0">
                <a:solidFill>
                  <a:schemeClr val="tx1"/>
                </a:solidFill>
                <a:latin typeface="+mn-lt"/>
                <a:ea typeface="+mn-ea"/>
                <a:cs typeface="+mn-cs"/>
              </a:rPr>
              <a:t>For a start, God wipes our slate clean. He accepts Jesus’ death as payment for our sins, </a:t>
            </a:r>
            <a:r>
              <a:rPr lang="en-NZ" sz="1200" b="1" kern="1200" dirty="0">
                <a:solidFill>
                  <a:schemeClr val="tx1"/>
                </a:solidFill>
                <a:latin typeface="+mn-lt"/>
                <a:ea typeface="+mn-ea"/>
                <a:cs typeface="+mn-cs"/>
              </a:rPr>
              <a:t>(7)</a:t>
            </a:r>
            <a:r>
              <a:rPr lang="en-NZ" sz="1200" kern="1200" dirty="0">
                <a:solidFill>
                  <a:schemeClr val="tx1"/>
                </a:solidFill>
                <a:latin typeface="+mn-lt"/>
                <a:ea typeface="+mn-ea"/>
                <a:cs typeface="+mn-cs"/>
              </a:rPr>
              <a:t> and freely and completely forgives us. He pours his own Spirit into our hearts and grants us a new life that stretches past death and into forever. We are no longer rebels, but part of God’s own family as his adopted sons and daughters. </a:t>
            </a:r>
            <a:r>
              <a:rPr lang="en-NZ" sz="1200" b="1" kern="1200" dirty="0">
                <a:solidFill>
                  <a:schemeClr val="tx1"/>
                </a:solidFill>
                <a:latin typeface="+mn-lt"/>
                <a:ea typeface="+mn-ea"/>
                <a:cs typeface="+mn-cs"/>
              </a:rPr>
              <a:t>(8)</a:t>
            </a:r>
            <a:r>
              <a:rPr lang="en-NZ" sz="1200" kern="1200" dirty="0">
                <a:solidFill>
                  <a:schemeClr val="tx1"/>
                </a:solidFill>
                <a:latin typeface="+mn-lt"/>
                <a:ea typeface="+mn-ea"/>
                <a:cs typeface="+mn-cs"/>
              </a:rPr>
              <a:t> We now live with Jesus as our ruler.</a:t>
            </a:r>
            <a:endParaRPr lang="en-NZ" dirty="0"/>
          </a:p>
          <a:p>
            <a:endParaRPr lang="en-NZ" dirty="0"/>
          </a:p>
        </p:txBody>
      </p:sp>
      <p:sp>
        <p:nvSpPr>
          <p:cNvPr id="4" name="Slide Number Placeholder 3"/>
          <p:cNvSpPr>
            <a:spLocks noGrp="1"/>
          </p:cNvSpPr>
          <p:nvPr>
            <p:ph type="sldNum" sz="quarter" idx="10"/>
          </p:nvPr>
        </p:nvSpPr>
        <p:spPr/>
        <p:txBody>
          <a:bodyPr/>
          <a:lstStyle/>
          <a:p>
            <a:fld id="{F563ED3B-BEF6-4515-8B78-CDEF1A009F69}" type="slidenum">
              <a:rPr lang="en-NZ" smtClean="0"/>
              <a:pPr/>
              <a:t>32</a:t>
            </a:fld>
            <a:endParaRPr lang="en-NZ"/>
          </a:p>
        </p:txBody>
      </p:sp>
    </p:spTree>
    <p:extLst>
      <p:ext uri="{BB962C8B-B14F-4D97-AF65-F5344CB8AC3E}">
        <p14:creationId xmlns:p14="http://schemas.microsoft.com/office/powerpoint/2010/main" xmlns="" val="2105113378"/>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NZ" sz="1200" kern="1200" dirty="0">
                <a:solidFill>
                  <a:schemeClr val="tx1"/>
                </a:solidFill>
                <a:latin typeface="+mn-lt"/>
                <a:ea typeface="+mn-ea"/>
                <a:cs typeface="+mn-cs"/>
              </a:rPr>
              <a:t>Let me explain the two choices:</a:t>
            </a:r>
          </a:p>
          <a:p>
            <a:r>
              <a:rPr lang="en-NZ" sz="1200" b="1" kern="1200" dirty="0">
                <a:solidFill>
                  <a:schemeClr val="tx1"/>
                </a:solidFill>
                <a:latin typeface="+mn-lt"/>
                <a:ea typeface="+mn-ea"/>
                <a:cs typeface="+mn-cs"/>
              </a:rPr>
              <a:t>(1)</a:t>
            </a:r>
            <a:r>
              <a:rPr lang="en-NZ" sz="1200" kern="1200" dirty="0">
                <a:solidFill>
                  <a:schemeClr val="tx1"/>
                </a:solidFill>
                <a:latin typeface="+mn-lt"/>
                <a:ea typeface="+mn-ea"/>
                <a:cs typeface="+mn-cs"/>
              </a:rPr>
              <a:t> On the one hand, we can continue in our rebellion against God, and try to run our lives our own way without him </a:t>
            </a:r>
            <a:r>
              <a:rPr lang="en-NZ" sz="1200" b="1" kern="1200" dirty="0">
                <a:solidFill>
                  <a:schemeClr val="tx1"/>
                </a:solidFill>
                <a:latin typeface="+mn-lt"/>
                <a:ea typeface="+mn-ea"/>
                <a:cs typeface="+mn-cs"/>
              </a:rPr>
              <a:t>(2)</a:t>
            </a:r>
            <a:r>
              <a:rPr lang="en-NZ" sz="1200" kern="1200" dirty="0">
                <a:solidFill>
                  <a:schemeClr val="tx1"/>
                </a:solidFill>
                <a:latin typeface="+mn-lt"/>
                <a:ea typeface="+mn-ea"/>
                <a:cs typeface="+mn-cs"/>
              </a:rPr>
              <a:t>. Sadly, this is the option that many people persist in.</a:t>
            </a:r>
            <a:endParaRPr lang="en-NZ" dirty="0"/>
          </a:p>
          <a:p>
            <a:r>
              <a:rPr lang="en-NZ" sz="1200" kern="1200" dirty="0">
                <a:solidFill>
                  <a:schemeClr val="tx1"/>
                </a:solidFill>
                <a:latin typeface="+mn-lt"/>
                <a:ea typeface="+mn-ea"/>
                <a:cs typeface="+mn-cs"/>
              </a:rPr>
              <a:t>The end result is that God gives us what we ask for and deserve </a:t>
            </a:r>
            <a:r>
              <a:rPr lang="en-NZ" sz="1200" b="1" kern="1200" dirty="0">
                <a:solidFill>
                  <a:schemeClr val="tx1"/>
                </a:solidFill>
                <a:latin typeface="+mn-lt"/>
                <a:ea typeface="+mn-ea"/>
                <a:cs typeface="+mn-cs"/>
              </a:rPr>
              <a:t>(3)</a:t>
            </a:r>
            <a:r>
              <a:rPr lang="en-NZ" sz="1200" kern="1200" dirty="0">
                <a:solidFill>
                  <a:schemeClr val="tx1"/>
                </a:solidFill>
                <a:latin typeface="+mn-lt"/>
                <a:ea typeface="+mn-ea"/>
                <a:cs typeface="+mn-cs"/>
              </a:rPr>
              <a:t>. He condemns us for our rejection of his rightful rule over our lives. We not only have to put up with the messy consequences of rejecting God here and now, but we face the dreadful prospect </a:t>
            </a:r>
            <a:r>
              <a:rPr lang="en-NZ" sz="1200" b="1" kern="1200" dirty="0">
                <a:solidFill>
                  <a:schemeClr val="tx1"/>
                </a:solidFill>
                <a:latin typeface="+mn-lt"/>
                <a:ea typeface="+mn-ea"/>
                <a:cs typeface="+mn-cs"/>
              </a:rPr>
              <a:t>(4)</a:t>
            </a:r>
            <a:r>
              <a:rPr lang="en-NZ" sz="1200" kern="1200" dirty="0">
                <a:solidFill>
                  <a:schemeClr val="tx1"/>
                </a:solidFill>
                <a:latin typeface="+mn-lt"/>
                <a:ea typeface="+mn-ea"/>
                <a:cs typeface="+mn-cs"/>
              </a:rPr>
              <a:t> of an eternity of separation from him, without life or love or relationship.</a:t>
            </a:r>
          </a:p>
          <a:p>
            <a:endParaRPr lang="en-NZ" dirty="0"/>
          </a:p>
          <a:p>
            <a:r>
              <a:rPr lang="en-NZ" sz="1200" kern="1200" dirty="0">
                <a:solidFill>
                  <a:schemeClr val="tx1"/>
                </a:solidFill>
                <a:latin typeface="+mn-lt"/>
                <a:ea typeface="+mn-ea"/>
                <a:cs typeface="+mn-cs"/>
              </a:rPr>
              <a:t>For those of us who have realised that our situation is hopeless, there is a lifeline. If we turn back to God </a:t>
            </a:r>
            <a:r>
              <a:rPr lang="en-NZ" sz="1200" b="1" kern="1200" dirty="0">
                <a:solidFill>
                  <a:schemeClr val="tx1"/>
                </a:solidFill>
                <a:latin typeface="+mn-lt"/>
                <a:ea typeface="+mn-ea"/>
                <a:cs typeface="+mn-cs"/>
              </a:rPr>
              <a:t>(5) </a:t>
            </a:r>
            <a:r>
              <a:rPr lang="en-NZ" sz="1200" kern="1200" dirty="0">
                <a:solidFill>
                  <a:schemeClr val="tx1"/>
                </a:solidFill>
                <a:latin typeface="+mn-lt"/>
                <a:ea typeface="+mn-ea"/>
                <a:cs typeface="+mn-cs"/>
              </a:rPr>
              <a:t>and appeal for mercy, trusting in Jesus’ death and resurrection, then everything changes </a:t>
            </a:r>
            <a:r>
              <a:rPr lang="en-NZ" sz="1200" b="1" kern="1200" dirty="0">
                <a:solidFill>
                  <a:schemeClr val="tx1"/>
                </a:solidFill>
                <a:latin typeface="+mn-lt"/>
                <a:ea typeface="+mn-ea"/>
                <a:cs typeface="+mn-cs"/>
              </a:rPr>
              <a:t>(6)</a:t>
            </a:r>
            <a:r>
              <a:rPr lang="en-NZ" sz="1200" kern="1200" dirty="0">
                <a:solidFill>
                  <a:schemeClr val="tx1"/>
                </a:solidFill>
                <a:latin typeface="+mn-lt"/>
                <a:ea typeface="+mn-ea"/>
                <a:cs typeface="+mn-cs"/>
              </a:rPr>
              <a:t>.</a:t>
            </a:r>
            <a:endParaRPr lang="en-NZ" dirty="0"/>
          </a:p>
          <a:p>
            <a:r>
              <a:rPr lang="en-NZ" sz="1200" kern="1200" dirty="0">
                <a:solidFill>
                  <a:schemeClr val="tx1"/>
                </a:solidFill>
                <a:latin typeface="+mn-lt"/>
                <a:ea typeface="+mn-ea"/>
                <a:cs typeface="+mn-cs"/>
              </a:rPr>
              <a:t>For a start, God wipes our slate clean. He accepts Jesus’ death as payment for our sins, </a:t>
            </a:r>
            <a:r>
              <a:rPr lang="en-NZ" sz="1200" b="1" kern="1200" dirty="0">
                <a:solidFill>
                  <a:schemeClr val="tx1"/>
                </a:solidFill>
                <a:latin typeface="+mn-lt"/>
                <a:ea typeface="+mn-ea"/>
                <a:cs typeface="+mn-cs"/>
              </a:rPr>
              <a:t>(7)</a:t>
            </a:r>
            <a:r>
              <a:rPr lang="en-NZ" sz="1200" kern="1200" dirty="0">
                <a:solidFill>
                  <a:schemeClr val="tx1"/>
                </a:solidFill>
                <a:latin typeface="+mn-lt"/>
                <a:ea typeface="+mn-ea"/>
                <a:cs typeface="+mn-cs"/>
              </a:rPr>
              <a:t> and freely and completely forgives us. He pours his own Spirit into our hearts and grants us a new life that stretches past death and into forever. We are no longer rebels, but part of God’s own family as his adopted sons and daughters. </a:t>
            </a:r>
            <a:r>
              <a:rPr lang="en-NZ" sz="1200" b="1" kern="1200" dirty="0">
                <a:solidFill>
                  <a:schemeClr val="tx1"/>
                </a:solidFill>
                <a:latin typeface="+mn-lt"/>
                <a:ea typeface="+mn-ea"/>
                <a:cs typeface="+mn-cs"/>
              </a:rPr>
              <a:t>(8)</a:t>
            </a:r>
            <a:r>
              <a:rPr lang="en-NZ" sz="1200" kern="1200" dirty="0">
                <a:solidFill>
                  <a:schemeClr val="tx1"/>
                </a:solidFill>
                <a:latin typeface="+mn-lt"/>
                <a:ea typeface="+mn-ea"/>
                <a:cs typeface="+mn-cs"/>
              </a:rPr>
              <a:t> We now live with Jesus as our ruler.</a:t>
            </a:r>
            <a:endParaRPr lang="en-NZ" dirty="0"/>
          </a:p>
          <a:p>
            <a:endParaRPr lang="en-NZ" dirty="0"/>
          </a:p>
        </p:txBody>
      </p:sp>
      <p:sp>
        <p:nvSpPr>
          <p:cNvPr id="4" name="Slide Number Placeholder 3"/>
          <p:cNvSpPr>
            <a:spLocks noGrp="1"/>
          </p:cNvSpPr>
          <p:nvPr>
            <p:ph type="sldNum" sz="quarter" idx="10"/>
          </p:nvPr>
        </p:nvSpPr>
        <p:spPr/>
        <p:txBody>
          <a:bodyPr/>
          <a:lstStyle/>
          <a:p>
            <a:fld id="{F563ED3B-BEF6-4515-8B78-CDEF1A009F69}" type="slidenum">
              <a:rPr lang="en-NZ" smtClean="0"/>
              <a:pPr/>
              <a:t>33</a:t>
            </a:fld>
            <a:endParaRPr lang="en-NZ"/>
          </a:p>
        </p:txBody>
      </p:sp>
    </p:spTree>
    <p:extLst>
      <p:ext uri="{BB962C8B-B14F-4D97-AF65-F5344CB8AC3E}">
        <p14:creationId xmlns:p14="http://schemas.microsoft.com/office/powerpoint/2010/main" xmlns="" val="2105113378"/>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NZ" sz="1200" kern="1200" dirty="0">
                <a:solidFill>
                  <a:schemeClr val="tx1"/>
                </a:solidFill>
                <a:latin typeface="+mn-lt"/>
                <a:ea typeface="+mn-ea"/>
                <a:cs typeface="+mn-cs"/>
              </a:rPr>
              <a:t>Let me explain the two choices:</a:t>
            </a:r>
          </a:p>
          <a:p>
            <a:r>
              <a:rPr lang="en-NZ" sz="1200" b="1" kern="1200" dirty="0">
                <a:solidFill>
                  <a:schemeClr val="tx1"/>
                </a:solidFill>
                <a:latin typeface="+mn-lt"/>
                <a:ea typeface="+mn-ea"/>
                <a:cs typeface="+mn-cs"/>
              </a:rPr>
              <a:t>(1)</a:t>
            </a:r>
            <a:r>
              <a:rPr lang="en-NZ" sz="1200" kern="1200" dirty="0">
                <a:solidFill>
                  <a:schemeClr val="tx1"/>
                </a:solidFill>
                <a:latin typeface="+mn-lt"/>
                <a:ea typeface="+mn-ea"/>
                <a:cs typeface="+mn-cs"/>
              </a:rPr>
              <a:t> On the one hand, we can continue in our rebellion against God, and try to run our lives our own way without him </a:t>
            </a:r>
            <a:r>
              <a:rPr lang="en-NZ" sz="1200" b="1" kern="1200" dirty="0">
                <a:solidFill>
                  <a:schemeClr val="tx1"/>
                </a:solidFill>
                <a:latin typeface="+mn-lt"/>
                <a:ea typeface="+mn-ea"/>
                <a:cs typeface="+mn-cs"/>
              </a:rPr>
              <a:t>(2)</a:t>
            </a:r>
            <a:r>
              <a:rPr lang="en-NZ" sz="1200" kern="1200" dirty="0">
                <a:solidFill>
                  <a:schemeClr val="tx1"/>
                </a:solidFill>
                <a:latin typeface="+mn-lt"/>
                <a:ea typeface="+mn-ea"/>
                <a:cs typeface="+mn-cs"/>
              </a:rPr>
              <a:t>. Sadly, this is the option that many people persist in.</a:t>
            </a:r>
            <a:endParaRPr lang="en-NZ" dirty="0"/>
          </a:p>
          <a:p>
            <a:r>
              <a:rPr lang="en-NZ" sz="1200" kern="1200" dirty="0">
                <a:solidFill>
                  <a:schemeClr val="tx1"/>
                </a:solidFill>
                <a:latin typeface="+mn-lt"/>
                <a:ea typeface="+mn-ea"/>
                <a:cs typeface="+mn-cs"/>
              </a:rPr>
              <a:t>The end result is that God gives us what we ask for and deserve </a:t>
            </a:r>
            <a:r>
              <a:rPr lang="en-NZ" sz="1200" b="1" kern="1200" dirty="0">
                <a:solidFill>
                  <a:schemeClr val="tx1"/>
                </a:solidFill>
                <a:latin typeface="+mn-lt"/>
                <a:ea typeface="+mn-ea"/>
                <a:cs typeface="+mn-cs"/>
              </a:rPr>
              <a:t>(3)</a:t>
            </a:r>
            <a:r>
              <a:rPr lang="en-NZ" sz="1200" kern="1200" dirty="0">
                <a:solidFill>
                  <a:schemeClr val="tx1"/>
                </a:solidFill>
                <a:latin typeface="+mn-lt"/>
                <a:ea typeface="+mn-ea"/>
                <a:cs typeface="+mn-cs"/>
              </a:rPr>
              <a:t>. He condemns us for our rejection of his rightful rule over our lives. We not only have to put up with the messy consequences of rejecting God here and now, but we face the dreadful prospect </a:t>
            </a:r>
            <a:r>
              <a:rPr lang="en-NZ" sz="1200" b="1" kern="1200" dirty="0">
                <a:solidFill>
                  <a:schemeClr val="tx1"/>
                </a:solidFill>
                <a:latin typeface="+mn-lt"/>
                <a:ea typeface="+mn-ea"/>
                <a:cs typeface="+mn-cs"/>
              </a:rPr>
              <a:t>(4)</a:t>
            </a:r>
            <a:r>
              <a:rPr lang="en-NZ" sz="1200" kern="1200" dirty="0">
                <a:solidFill>
                  <a:schemeClr val="tx1"/>
                </a:solidFill>
                <a:latin typeface="+mn-lt"/>
                <a:ea typeface="+mn-ea"/>
                <a:cs typeface="+mn-cs"/>
              </a:rPr>
              <a:t> of an eternity of separation from him, without life or love or relationship.</a:t>
            </a:r>
          </a:p>
          <a:p>
            <a:endParaRPr lang="en-NZ" dirty="0"/>
          </a:p>
          <a:p>
            <a:r>
              <a:rPr lang="en-NZ" sz="1200" kern="1200" dirty="0">
                <a:solidFill>
                  <a:schemeClr val="tx1"/>
                </a:solidFill>
                <a:latin typeface="+mn-lt"/>
                <a:ea typeface="+mn-ea"/>
                <a:cs typeface="+mn-cs"/>
              </a:rPr>
              <a:t>For those of us who have realised that our situation is hopeless, there is a lifeline. If we turn back to God </a:t>
            </a:r>
            <a:r>
              <a:rPr lang="en-NZ" sz="1200" b="1" kern="1200" dirty="0">
                <a:solidFill>
                  <a:schemeClr val="tx1"/>
                </a:solidFill>
                <a:latin typeface="+mn-lt"/>
                <a:ea typeface="+mn-ea"/>
                <a:cs typeface="+mn-cs"/>
              </a:rPr>
              <a:t>(5) </a:t>
            </a:r>
            <a:r>
              <a:rPr lang="en-NZ" sz="1200" kern="1200" dirty="0">
                <a:solidFill>
                  <a:schemeClr val="tx1"/>
                </a:solidFill>
                <a:latin typeface="+mn-lt"/>
                <a:ea typeface="+mn-ea"/>
                <a:cs typeface="+mn-cs"/>
              </a:rPr>
              <a:t>and appeal for mercy, trusting in Jesus’ death and resurrection, then everything changes </a:t>
            </a:r>
            <a:r>
              <a:rPr lang="en-NZ" sz="1200" b="1" kern="1200" dirty="0">
                <a:solidFill>
                  <a:schemeClr val="tx1"/>
                </a:solidFill>
                <a:latin typeface="+mn-lt"/>
                <a:ea typeface="+mn-ea"/>
                <a:cs typeface="+mn-cs"/>
              </a:rPr>
              <a:t>(6)</a:t>
            </a:r>
            <a:r>
              <a:rPr lang="en-NZ" sz="1200" kern="1200" dirty="0">
                <a:solidFill>
                  <a:schemeClr val="tx1"/>
                </a:solidFill>
                <a:latin typeface="+mn-lt"/>
                <a:ea typeface="+mn-ea"/>
                <a:cs typeface="+mn-cs"/>
              </a:rPr>
              <a:t>.</a:t>
            </a:r>
            <a:endParaRPr lang="en-NZ" dirty="0"/>
          </a:p>
          <a:p>
            <a:r>
              <a:rPr lang="en-NZ" sz="1200" kern="1200" dirty="0">
                <a:solidFill>
                  <a:schemeClr val="tx1"/>
                </a:solidFill>
                <a:latin typeface="+mn-lt"/>
                <a:ea typeface="+mn-ea"/>
                <a:cs typeface="+mn-cs"/>
              </a:rPr>
              <a:t>For a start, God wipes our slate clean. He accepts Jesus’ death as payment for our sins, </a:t>
            </a:r>
            <a:r>
              <a:rPr lang="en-NZ" sz="1200" b="1" kern="1200" dirty="0">
                <a:solidFill>
                  <a:schemeClr val="tx1"/>
                </a:solidFill>
                <a:latin typeface="+mn-lt"/>
                <a:ea typeface="+mn-ea"/>
                <a:cs typeface="+mn-cs"/>
              </a:rPr>
              <a:t>(7)</a:t>
            </a:r>
            <a:r>
              <a:rPr lang="en-NZ" sz="1200" kern="1200" dirty="0">
                <a:solidFill>
                  <a:schemeClr val="tx1"/>
                </a:solidFill>
                <a:latin typeface="+mn-lt"/>
                <a:ea typeface="+mn-ea"/>
                <a:cs typeface="+mn-cs"/>
              </a:rPr>
              <a:t> and freely and completely forgives us. He pours his own Spirit into our hearts and grants us a new life that stretches past death and into forever. We are no longer rebels, but part of God’s own family as his adopted sons and daughters. </a:t>
            </a:r>
            <a:r>
              <a:rPr lang="en-NZ" sz="1200" b="1" kern="1200" dirty="0">
                <a:solidFill>
                  <a:schemeClr val="tx1"/>
                </a:solidFill>
                <a:latin typeface="+mn-lt"/>
                <a:ea typeface="+mn-ea"/>
                <a:cs typeface="+mn-cs"/>
              </a:rPr>
              <a:t>(8)</a:t>
            </a:r>
            <a:r>
              <a:rPr lang="en-NZ" sz="1200" kern="1200" dirty="0">
                <a:solidFill>
                  <a:schemeClr val="tx1"/>
                </a:solidFill>
                <a:latin typeface="+mn-lt"/>
                <a:ea typeface="+mn-ea"/>
                <a:cs typeface="+mn-cs"/>
              </a:rPr>
              <a:t> We now live with Jesus as our ruler.</a:t>
            </a:r>
            <a:endParaRPr lang="en-NZ" dirty="0"/>
          </a:p>
          <a:p>
            <a:endParaRPr lang="en-NZ" dirty="0"/>
          </a:p>
        </p:txBody>
      </p:sp>
      <p:sp>
        <p:nvSpPr>
          <p:cNvPr id="4" name="Slide Number Placeholder 3"/>
          <p:cNvSpPr>
            <a:spLocks noGrp="1"/>
          </p:cNvSpPr>
          <p:nvPr>
            <p:ph type="sldNum" sz="quarter" idx="10"/>
          </p:nvPr>
        </p:nvSpPr>
        <p:spPr/>
        <p:txBody>
          <a:bodyPr/>
          <a:lstStyle/>
          <a:p>
            <a:fld id="{F563ED3B-BEF6-4515-8B78-CDEF1A009F69}" type="slidenum">
              <a:rPr lang="en-NZ" smtClean="0"/>
              <a:pPr/>
              <a:t>34</a:t>
            </a:fld>
            <a:endParaRPr lang="en-NZ"/>
          </a:p>
        </p:txBody>
      </p:sp>
    </p:spTree>
    <p:extLst>
      <p:ext uri="{BB962C8B-B14F-4D97-AF65-F5344CB8AC3E}">
        <p14:creationId xmlns:p14="http://schemas.microsoft.com/office/powerpoint/2010/main" xmlns="" val="2105113378"/>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NZ" sz="1200" kern="1200" dirty="0">
                <a:solidFill>
                  <a:schemeClr val="tx1"/>
                </a:solidFill>
                <a:latin typeface="+mn-lt"/>
                <a:ea typeface="+mn-ea"/>
                <a:cs typeface="+mn-cs"/>
              </a:rPr>
              <a:t>The two ways to live could not be more different, and they present you, my</a:t>
            </a:r>
            <a:r>
              <a:rPr lang="en-NZ" sz="1200" kern="1200" baseline="0" dirty="0">
                <a:solidFill>
                  <a:schemeClr val="tx1"/>
                </a:solidFill>
                <a:latin typeface="+mn-lt"/>
                <a:ea typeface="+mn-ea"/>
                <a:cs typeface="+mn-cs"/>
              </a:rPr>
              <a:t> friend</a:t>
            </a:r>
            <a:r>
              <a:rPr lang="en-NZ" sz="1200" kern="1200" dirty="0">
                <a:solidFill>
                  <a:schemeClr val="tx1"/>
                </a:solidFill>
                <a:latin typeface="+mn-lt"/>
                <a:ea typeface="+mn-ea"/>
                <a:cs typeface="+mn-cs"/>
              </a:rPr>
              <a:t>, with some choices – two, in fact! Our way or God’s new way.</a:t>
            </a:r>
            <a:endParaRPr lang="en-NZ" dirty="0"/>
          </a:p>
          <a:p>
            <a:r>
              <a:rPr lang="en-NZ" dirty="0"/>
              <a:t>What will you choose? Have you really thought about it? Seriously?</a:t>
            </a:r>
          </a:p>
          <a:p>
            <a:r>
              <a:rPr lang="en-NZ" dirty="0"/>
              <a:t>And,</a:t>
            </a:r>
            <a:r>
              <a:rPr lang="en-NZ" baseline="0" dirty="0"/>
              <a:t> if you h</a:t>
            </a:r>
            <a:r>
              <a:rPr lang="en-NZ" dirty="0"/>
              <a:t>ave already chosen, what did you</a:t>
            </a:r>
            <a:r>
              <a:rPr lang="en-NZ" baseline="0" dirty="0"/>
              <a:t> choose? I really hope that you have chosen to live God’s way.</a:t>
            </a:r>
          </a:p>
          <a:p>
            <a:r>
              <a:rPr lang="en-NZ" baseline="0" dirty="0"/>
              <a:t>If you have, </a:t>
            </a:r>
            <a:r>
              <a:rPr lang="en-NZ" dirty="0"/>
              <a:t>how</a:t>
            </a:r>
            <a:r>
              <a:rPr lang="en-NZ" baseline="0" dirty="0"/>
              <a:t> has it changed your life? Does this still excite you? Is it something you are keen to tell others about? N</a:t>
            </a:r>
            <a:r>
              <a:rPr lang="en-NZ" dirty="0"/>
              <a:t>ow you know</a:t>
            </a:r>
            <a:r>
              <a:rPr lang="en-NZ" baseline="0" dirty="0"/>
              <a:t> a way to help others choose too.</a:t>
            </a:r>
          </a:p>
          <a:p>
            <a:r>
              <a:rPr lang="en-NZ" baseline="0" dirty="0"/>
              <a:t>If you have chosen to reject God and live your way, there is still time to change you mind. The Bible calls this, a ‘room of mercy’, a place that God provides for you to turn around, and go back to the intersection.</a:t>
            </a:r>
          </a:p>
          <a:p>
            <a:endParaRPr lang="en-NZ" baseline="0" dirty="0"/>
          </a:p>
          <a:p>
            <a:r>
              <a:rPr lang="en-NZ" baseline="0" dirty="0"/>
              <a:t>If this helped you see things in a new light, and you would like to talk about it more, then feel free to chat with me afterwards. I’m not into pressuring in anyone into a ‘decision’, but rather challenging you to think, pray and choose for yourself genuinely and whole-heartedly.</a:t>
            </a:r>
          </a:p>
          <a:p>
            <a:endParaRPr lang="en-NZ" baseline="0" dirty="0"/>
          </a:p>
          <a:p>
            <a:r>
              <a:rPr lang="en-NZ" baseline="0" dirty="0"/>
              <a:t>What will you choose? Let us pray.</a:t>
            </a:r>
            <a:endParaRPr lang="en-NZ" dirty="0"/>
          </a:p>
        </p:txBody>
      </p:sp>
      <p:sp>
        <p:nvSpPr>
          <p:cNvPr id="4" name="Slide Number Placeholder 3"/>
          <p:cNvSpPr>
            <a:spLocks noGrp="1"/>
          </p:cNvSpPr>
          <p:nvPr>
            <p:ph type="sldNum" sz="quarter" idx="10"/>
          </p:nvPr>
        </p:nvSpPr>
        <p:spPr/>
        <p:txBody>
          <a:bodyPr/>
          <a:lstStyle/>
          <a:p>
            <a:fld id="{F563ED3B-BEF6-4515-8B78-CDEF1A009F69}" type="slidenum">
              <a:rPr lang="en-NZ" smtClean="0"/>
              <a:pPr/>
              <a:t>35</a:t>
            </a:fld>
            <a:endParaRPr lang="en-NZ"/>
          </a:p>
        </p:txBody>
      </p:sp>
    </p:spTree>
    <p:extLst>
      <p:ext uri="{BB962C8B-B14F-4D97-AF65-F5344CB8AC3E}">
        <p14:creationId xmlns:p14="http://schemas.microsoft.com/office/powerpoint/2010/main" xmlns="" val="241655008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NZ" sz="1200" kern="1200" dirty="0">
                <a:solidFill>
                  <a:schemeClr val="tx1"/>
                </a:solidFill>
                <a:effectLst/>
                <a:latin typeface="+mn-lt"/>
                <a:ea typeface="+mn-ea"/>
                <a:cs typeface="+mn-cs"/>
              </a:rPr>
              <a:t>The first point of the Christian message is that God is in charge of the world, as it says in </a:t>
            </a:r>
            <a:r>
              <a:rPr lang="en-NZ" sz="1200" b="1" kern="1200" dirty="0">
                <a:solidFill>
                  <a:schemeClr val="tx1"/>
                </a:solidFill>
                <a:effectLst/>
                <a:latin typeface="+mn-lt"/>
                <a:ea typeface="+mn-ea"/>
                <a:cs typeface="+mn-cs"/>
              </a:rPr>
              <a:t>Revelation 4:11</a:t>
            </a:r>
            <a:r>
              <a:rPr lang="en-NZ" sz="1200" kern="1200" dirty="0">
                <a:solidFill>
                  <a:schemeClr val="tx1"/>
                </a:solidFill>
                <a:effectLst/>
                <a:latin typeface="+mn-lt"/>
                <a:ea typeface="+mn-ea"/>
                <a:cs typeface="+mn-cs"/>
              </a:rPr>
              <a:t>. He is the ruler, </a:t>
            </a:r>
            <a:r>
              <a:rPr lang="en-NZ" sz="1200" b="1" kern="1200" dirty="0">
                <a:solidFill>
                  <a:schemeClr val="tx1"/>
                </a:solidFill>
                <a:effectLst/>
                <a:latin typeface="+mn-lt"/>
                <a:ea typeface="+mn-ea"/>
                <a:cs typeface="+mn-cs"/>
              </a:rPr>
              <a:t>(1) </a:t>
            </a:r>
            <a:r>
              <a:rPr lang="en-NZ" sz="1200" kern="1200" dirty="0">
                <a:solidFill>
                  <a:schemeClr val="tx1"/>
                </a:solidFill>
                <a:effectLst/>
                <a:latin typeface="+mn-lt"/>
                <a:ea typeface="+mn-ea"/>
                <a:cs typeface="+mn-cs"/>
              </a:rPr>
              <a:t>the supreme president, the king. Unlike human rulers, however, God always does what is best for his subjects. He is the kind of king you’d like to be ruled by. </a:t>
            </a:r>
          </a:p>
          <a:p>
            <a:r>
              <a:rPr lang="en-NZ" sz="1200" kern="1200" dirty="0">
                <a:solidFill>
                  <a:schemeClr val="tx1"/>
                </a:solidFill>
                <a:effectLst/>
                <a:latin typeface="+mn-lt"/>
                <a:ea typeface="+mn-ea"/>
                <a:cs typeface="+mn-cs"/>
              </a:rPr>
              <a:t>God rules the world because he made the world. </a:t>
            </a:r>
            <a:r>
              <a:rPr lang="en-NZ" sz="1200" b="1" kern="1200" dirty="0">
                <a:solidFill>
                  <a:schemeClr val="tx1"/>
                </a:solidFill>
                <a:effectLst/>
                <a:latin typeface="+mn-lt"/>
                <a:ea typeface="+mn-ea"/>
                <a:cs typeface="+mn-cs"/>
              </a:rPr>
              <a:t>(2)</a:t>
            </a:r>
            <a:r>
              <a:rPr lang="en-NZ" sz="1200" kern="1200" dirty="0">
                <a:solidFill>
                  <a:schemeClr val="tx1"/>
                </a:solidFill>
                <a:effectLst/>
                <a:latin typeface="+mn-lt"/>
                <a:ea typeface="+mn-ea"/>
                <a:cs typeface="+mn-cs"/>
              </a:rPr>
              <a:t> Like a potter with his clay, God fashioned the world into just the shape he wished, with all its amazing details. He made it, and he owns it. </a:t>
            </a:r>
          </a:p>
          <a:p>
            <a:r>
              <a:rPr lang="en-NZ" sz="1200" kern="1200" dirty="0">
                <a:solidFill>
                  <a:schemeClr val="tx1"/>
                </a:solidFill>
                <a:effectLst/>
                <a:latin typeface="+mn-lt"/>
                <a:ea typeface="+mn-ea"/>
                <a:cs typeface="+mn-cs"/>
              </a:rPr>
              <a:t>He also made us. God created people who were something like himself, and put them in charge of the world </a:t>
            </a:r>
            <a:r>
              <a:rPr lang="en-NZ" sz="1200" b="1" kern="1200" dirty="0">
                <a:solidFill>
                  <a:schemeClr val="tx1"/>
                </a:solidFill>
                <a:effectLst/>
                <a:latin typeface="+mn-lt"/>
                <a:ea typeface="+mn-ea"/>
                <a:cs typeface="+mn-cs"/>
              </a:rPr>
              <a:t>(3) </a:t>
            </a:r>
            <a:r>
              <a:rPr lang="en-NZ" sz="1200" kern="1200" dirty="0">
                <a:solidFill>
                  <a:schemeClr val="tx1"/>
                </a:solidFill>
                <a:effectLst/>
                <a:latin typeface="+mn-lt"/>
                <a:ea typeface="+mn-ea"/>
                <a:cs typeface="+mn-cs"/>
              </a:rPr>
              <a:t>—to rule it, to care for it, to be responsible for it, and to enjoy all its beauty and goodness. He appointed humanity to supervise and look after the world, but always under his own authority, honouring him and obeying his directions. </a:t>
            </a:r>
          </a:p>
          <a:p>
            <a:r>
              <a:rPr lang="en-NZ" sz="1200" kern="1200" dirty="0">
                <a:solidFill>
                  <a:schemeClr val="tx1"/>
                </a:solidFill>
                <a:effectLst/>
                <a:latin typeface="+mn-lt"/>
                <a:ea typeface="+mn-ea"/>
                <a:cs typeface="+mn-cs"/>
              </a:rPr>
              <a:t>You can see this represented in the illustration above: God is the ruler (the crown) and humanity is created to live in and rule God’s world under God’s loving authority. </a:t>
            </a:r>
          </a:p>
          <a:p>
            <a:r>
              <a:rPr lang="en-NZ" sz="1200" kern="1200" dirty="0">
                <a:solidFill>
                  <a:schemeClr val="tx1"/>
                </a:solidFill>
                <a:effectLst/>
                <a:latin typeface="+mn-lt"/>
                <a:ea typeface="+mn-ea"/>
                <a:cs typeface="+mn-cs"/>
              </a:rPr>
              <a:t>It all sounds rather ideal—God in heaven, people ruling the world according to his directions, and everything right with the world. But everything is very obviously not right—with us or the world.</a:t>
            </a:r>
          </a:p>
          <a:p>
            <a:endParaRPr lang="en-NZ" dirty="0"/>
          </a:p>
        </p:txBody>
      </p:sp>
      <p:sp>
        <p:nvSpPr>
          <p:cNvPr id="4" name="Slide Number Placeholder 3"/>
          <p:cNvSpPr>
            <a:spLocks noGrp="1"/>
          </p:cNvSpPr>
          <p:nvPr>
            <p:ph type="sldNum" sz="quarter" idx="10"/>
          </p:nvPr>
        </p:nvSpPr>
        <p:spPr/>
        <p:txBody>
          <a:bodyPr/>
          <a:lstStyle/>
          <a:p>
            <a:fld id="{F563ED3B-BEF6-4515-8B78-CDEF1A009F69}" type="slidenum">
              <a:rPr lang="en-NZ" smtClean="0"/>
              <a:pPr/>
              <a:t>4</a:t>
            </a:fld>
            <a:endParaRPr lang="en-NZ"/>
          </a:p>
        </p:txBody>
      </p:sp>
    </p:spTree>
    <p:extLst>
      <p:ext uri="{BB962C8B-B14F-4D97-AF65-F5344CB8AC3E}">
        <p14:creationId xmlns:p14="http://schemas.microsoft.com/office/powerpoint/2010/main" xmlns="" val="14342814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NZ" sz="1200" kern="1200" dirty="0">
                <a:solidFill>
                  <a:schemeClr val="tx1"/>
                </a:solidFill>
                <a:effectLst/>
                <a:latin typeface="+mn-lt"/>
                <a:ea typeface="+mn-ea"/>
                <a:cs typeface="+mn-cs"/>
              </a:rPr>
              <a:t>The first point of the Christian message is that God is in charge of the world, as it says in </a:t>
            </a:r>
            <a:r>
              <a:rPr lang="en-NZ" sz="1200" b="1" kern="1200" dirty="0">
                <a:solidFill>
                  <a:schemeClr val="tx1"/>
                </a:solidFill>
                <a:effectLst/>
                <a:latin typeface="+mn-lt"/>
                <a:ea typeface="+mn-ea"/>
                <a:cs typeface="+mn-cs"/>
              </a:rPr>
              <a:t>Revelation 4:11</a:t>
            </a:r>
            <a:r>
              <a:rPr lang="en-NZ" sz="1200" kern="1200" dirty="0">
                <a:solidFill>
                  <a:schemeClr val="tx1"/>
                </a:solidFill>
                <a:effectLst/>
                <a:latin typeface="+mn-lt"/>
                <a:ea typeface="+mn-ea"/>
                <a:cs typeface="+mn-cs"/>
              </a:rPr>
              <a:t>. He is the ruler, </a:t>
            </a:r>
            <a:r>
              <a:rPr lang="en-NZ" sz="1200" b="1" kern="1200" dirty="0">
                <a:solidFill>
                  <a:schemeClr val="tx1"/>
                </a:solidFill>
                <a:effectLst/>
                <a:latin typeface="+mn-lt"/>
                <a:ea typeface="+mn-ea"/>
                <a:cs typeface="+mn-cs"/>
              </a:rPr>
              <a:t>(1) </a:t>
            </a:r>
            <a:r>
              <a:rPr lang="en-NZ" sz="1200" kern="1200" dirty="0">
                <a:solidFill>
                  <a:schemeClr val="tx1"/>
                </a:solidFill>
                <a:effectLst/>
                <a:latin typeface="+mn-lt"/>
                <a:ea typeface="+mn-ea"/>
                <a:cs typeface="+mn-cs"/>
              </a:rPr>
              <a:t>the supreme president, the king. Unlike human rulers, however, God always does what is best for his subjects. He is the kind of king you’d like to be ruled by. </a:t>
            </a:r>
          </a:p>
          <a:p>
            <a:r>
              <a:rPr lang="en-NZ" sz="1200" kern="1200" dirty="0">
                <a:solidFill>
                  <a:schemeClr val="tx1"/>
                </a:solidFill>
                <a:effectLst/>
                <a:latin typeface="+mn-lt"/>
                <a:ea typeface="+mn-ea"/>
                <a:cs typeface="+mn-cs"/>
              </a:rPr>
              <a:t>God rules the world because he made the world. </a:t>
            </a:r>
            <a:r>
              <a:rPr lang="en-NZ" sz="1200" b="1" kern="1200" dirty="0">
                <a:solidFill>
                  <a:schemeClr val="tx1"/>
                </a:solidFill>
                <a:effectLst/>
                <a:latin typeface="+mn-lt"/>
                <a:ea typeface="+mn-ea"/>
                <a:cs typeface="+mn-cs"/>
              </a:rPr>
              <a:t>(2)</a:t>
            </a:r>
            <a:r>
              <a:rPr lang="en-NZ" sz="1200" kern="1200" dirty="0">
                <a:solidFill>
                  <a:schemeClr val="tx1"/>
                </a:solidFill>
                <a:effectLst/>
                <a:latin typeface="+mn-lt"/>
                <a:ea typeface="+mn-ea"/>
                <a:cs typeface="+mn-cs"/>
              </a:rPr>
              <a:t> Like a potter with his clay, God fashioned the world into just the shape he wished, with all its amazing details. He made it, and he owns it. </a:t>
            </a:r>
          </a:p>
          <a:p>
            <a:r>
              <a:rPr lang="en-NZ" sz="1200" kern="1200" dirty="0">
                <a:solidFill>
                  <a:schemeClr val="tx1"/>
                </a:solidFill>
                <a:effectLst/>
                <a:latin typeface="+mn-lt"/>
                <a:ea typeface="+mn-ea"/>
                <a:cs typeface="+mn-cs"/>
              </a:rPr>
              <a:t>He also made us. God created people who were something like himself, and put them in charge of the world </a:t>
            </a:r>
            <a:r>
              <a:rPr lang="en-NZ" sz="1200" b="1" kern="1200" dirty="0">
                <a:solidFill>
                  <a:schemeClr val="tx1"/>
                </a:solidFill>
                <a:effectLst/>
                <a:latin typeface="+mn-lt"/>
                <a:ea typeface="+mn-ea"/>
                <a:cs typeface="+mn-cs"/>
              </a:rPr>
              <a:t>(3) </a:t>
            </a:r>
            <a:r>
              <a:rPr lang="en-NZ" sz="1200" kern="1200" dirty="0">
                <a:solidFill>
                  <a:schemeClr val="tx1"/>
                </a:solidFill>
                <a:effectLst/>
                <a:latin typeface="+mn-lt"/>
                <a:ea typeface="+mn-ea"/>
                <a:cs typeface="+mn-cs"/>
              </a:rPr>
              <a:t>—to rule it, to care for it, to be responsible for it, and to enjoy all its beauty and goodness. He appointed humanity to supervise and look after the world, but always under his own authority, honouring him and obeying his directions. </a:t>
            </a:r>
          </a:p>
          <a:p>
            <a:r>
              <a:rPr lang="en-NZ" sz="1200" kern="1200" dirty="0">
                <a:solidFill>
                  <a:schemeClr val="tx1"/>
                </a:solidFill>
                <a:effectLst/>
                <a:latin typeface="+mn-lt"/>
                <a:ea typeface="+mn-ea"/>
                <a:cs typeface="+mn-cs"/>
              </a:rPr>
              <a:t>You can see this represented in the illustration above: God is the ruler (the crown) and humanity is created to live in and rule God’s world under God’s loving authority. </a:t>
            </a:r>
          </a:p>
          <a:p>
            <a:r>
              <a:rPr lang="en-NZ" sz="1200" kern="1200" dirty="0">
                <a:solidFill>
                  <a:schemeClr val="tx1"/>
                </a:solidFill>
                <a:effectLst/>
                <a:latin typeface="+mn-lt"/>
                <a:ea typeface="+mn-ea"/>
                <a:cs typeface="+mn-cs"/>
              </a:rPr>
              <a:t>It all sounds rather ideal—God in heaven, people ruling the world according to his directions, and everything right with the world. But everything is very obviously not right—with us or the world.</a:t>
            </a:r>
          </a:p>
          <a:p>
            <a:endParaRPr lang="en-NZ" dirty="0"/>
          </a:p>
        </p:txBody>
      </p:sp>
      <p:sp>
        <p:nvSpPr>
          <p:cNvPr id="4" name="Slide Number Placeholder 3"/>
          <p:cNvSpPr>
            <a:spLocks noGrp="1"/>
          </p:cNvSpPr>
          <p:nvPr>
            <p:ph type="sldNum" sz="quarter" idx="10"/>
          </p:nvPr>
        </p:nvSpPr>
        <p:spPr/>
        <p:txBody>
          <a:bodyPr/>
          <a:lstStyle/>
          <a:p>
            <a:fld id="{F563ED3B-BEF6-4515-8B78-CDEF1A009F69}" type="slidenum">
              <a:rPr lang="en-NZ" smtClean="0"/>
              <a:pPr/>
              <a:t>5</a:t>
            </a:fld>
            <a:endParaRPr lang="en-NZ"/>
          </a:p>
        </p:txBody>
      </p:sp>
    </p:spTree>
    <p:extLst>
      <p:ext uri="{BB962C8B-B14F-4D97-AF65-F5344CB8AC3E}">
        <p14:creationId xmlns:p14="http://schemas.microsoft.com/office/powerpoint/2010/main" xmlns="" val="14342814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NZ" dirty="0"/>
              <a:t>Is that the way things are now? Well, it pretty obvious</a:t>
            </a:r>
            <a:r>
              <a:rPr lang="en-NZ" baseline="0" dirty="0"/>
              <a:t> that this is not the case any more.</a:t>
            </a:r>
            <a:endParaRPr lang="en-NZ" dirty="0"/>
          </a:p>
        </p:txBody>
      </p:sp>
      <p:sp>
        <p:nvSpPr>
          <p:cNvPr id="4" name="Slide Number Placeholder 3"/>
          <p:cNvSpPr>
            <a:spLocks noGrp="1"/>
          </p:cNvSpPr>
          <p:nvPr>
            <p:ph type="sldNum" sz="quarter" idx="10"/>
          </p:nvPr>
        </p:nvSpPr>
        <p:spPr/>
        <p:txBody>
          <a:bodyPr/>
          <a:lstStyle/>
          <a:p>
            <a:fld id="{F563ED3B-BEF6-4515-8B78-CDEF1A009F69}" type="slidenum">
              <a:rPr lang="en-NZ" smtClean="0"/>
              <a:pPr/>
              <a:t>6</a:t>
            </a:fld>
            <a:endParaRPr lang="en-NZ"/>
          </a:p>
        </p:txBody>
      </p:sp>
    </p:spTree>
    <p:extLst>
      <p:ext uri="{BB962C8B-B14F-4D97-AF65-F5344CB8AC3E}">
        <p14:creationId xmlns:p14="http://schemas.microsoft.com/office/powerpoint/2010/main" xmlns="" val="155334108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NZ" sz="1200" kern="1200" dirty="0">
                <a:solidFill>
                  <a:schemeClr val="tx1"/>
                </a:solidFill>
                <a:latin typeface="+mn-lt"/>
                <a:ea typeface="+mn-ea"/>
                <a:cs typeface="+mn-cs"/>
              </a:rPr>
              <a:t>The sad truth is that, from the very beginning, men and women everywhere have rejected God by doing things their own way.  </a:t>
            </a:r>
            <a:r>
              <a:rPr lang="en-NZ" sz="1200" b="1" kern="1200" dirty="0">
                <a:solidFill>
                  <a:schemeClr val="tx1"/>
                </a:solidFill>
                <a:latin typeface="+mn-lt"/>
                <a:ea typeface="+mn-ea"/>
                <a:cs typeface="+mn-cs"/>
              </a:rPr>
              <a:t>(1) </a:t>
            </a:r>
            <a:r>
              <a:rPr lang="en-NZ" sz="1200" kern="1200" dirty="0">
                <a:solidFill>
                  <a:schemeClr val="tx1"/>
                </a:solidFill>
                <a:latin typeface="+mn-lt"/>
                <a:ea typeface="+mn-ea"/>
                <a:cs typeface="+mn-cs"/>
              </a:rPr>
              <a:t>We all do this. We don’t like someone telling us what to do or how to live—least of all God—and so we rebel against him in lots of different ways. We ignore him and just get on with our own lives; or we disobey his instructions for living in his world; or we shake our puny fists in his face and tell him to get lost.</a:t>
            </a:r>
            <a:endParaRPr lang="en-NZ" dirty="0"/>
          </a:p>
          <a:p>
            <a:r>
              <a:rPr lang="en-NZ" sz="1200" kern="1200" dirty="0">
                <a:solidFill>
                  <a:schemeClr val="tx1"/>
                </a:solidFill>
                <a:latin typeface="+mn-lt"/>
                <a:ea typeface="+mn-ea"/>
                <a:cs typeface="+mn-cs"/>
              </a:rPr>
              <a:t>How ever we do it, we are all rebels, because we don’t live God’s way. We prefer to follow our own desires, and to run things our own way, without God. This rebellious, self-sufficient attitude is what the Bible calls ‘sin’.</a:t>
            </a:r>
            <a:endParaRPr lang="en-NZ" dirty="0"/>
          </a:p>
          <a:p>
            <a:r>
              <a:rPr lang="en-NZ" sz="1200" kern="1200" dirty="0">
                <a:solidFill>
                  <a:schemeClr val="tx1"/>
                </a:solidFill>
                <a:latin typeface="+mn-lt"/>
                <a:ea typeface="+mn-ea"/>
                <a:cs typeface="+mn-cs"/>
              </a:rPr>
              <a:t>The trouble is, in rejecting God we make a mess not only of our own lives, </a:t>
            </a:r>
            <a:r>
              <a:rPr lang="en-NZ" sz="1200" b="1" kern="1200" dirty="0">
                <a:solidFill>
                  <a:schemeClr val="tx1"/>
                </a:solidFill>
                <a:latin typeface="+mn-lt"/>
                <a:ea typeface="+mn-ea"/>
                <a:cs typeface="+mn-cs"/>
              </a:rPr>
              <a:t>(2) </a:t>
            </a:r>
            <a:r>
              <a:rPr lang="en-NZ" sz="1200" kern="1200" dirty="0">
                <a:solidFill>
                  <a:schemeClr val="tx1"/>
                </a:solidFill>
                <a:latin typeface="+mn-lt"/>
                <a:ea typeface="+mn-ea"/>
                <a:cs typeface="+mn-cs"/>
              </a:rPr>
              <a:t>but of our society and the world. The whole world is full of people bent on doing what suits them, and not following God’s ways. We all act like little gods, with our own crowns, competing with one another. The result is misery. The suffering and injustice that we see around us all go back to our basic rebellion against God.</a:t>
            </a:r>
            <a:endParaRPr lang="en-NZ" dirty="0"/>
          </a:p>
          <a:p>
            <a:r>
              <a:rPr lang="en-NZ" sz="1200" kern="1200" dirty="0">
                <a:solidFill>
                  <a:schemeClr val="tx1"/>
                </a:solidFill>
                <a:latin typeface="+mn-lt"/>
                <a:ea typeface="+mn-ea"/>
                <a:cs typeface="+mn-cs"/>
              </a:rPr>
              <a:t>By rebelling against God, we’ve made a terrible mess of things,</a:t>
            </a:r>
            <a:r>
              <a:rPr lang="en-NZ" sz="1200" kern="1200" baseline="0" dirty="0">
                <a:solidFill>
                  <a:schemeClr val="tx1"/>
                </a:solidFill>
                <a:latin typeface="+mn-lt"/>
                <a:ea typeface="+mn-ea"/>
                <a:cs typeface="+mn-cs"/>
              </a:rPr>
              <a:t> as </a:t>
            </a:r>
            <a:r>
              <a:rPr lang="en-NZ" sz="1200" b="1" kern="1200" baseline="0" dirty="0">
                <a:solidFill>
                  <a:schemeClr val="tx1"/>
                </a:solidFill>
                <a:latin typeface="+mn-lt"/>
                <a:ea typeface="+mn-ea"/>
                <a:cs typeface="+mn-cs"/>
              </a:rPr>
              <a:t>Romans 3:10-11 </a:t>
            </a:r>
            <a:r>
              <a:rPr lang="en-NZ" sz="1200" kern="1200" baseline="0" dirty="0">
                <a:solidFill>
                  <a:schemeClr val="tx1"/>
                </a:solidFill>
                <a:latin typeface="+mn-lt"/>
                <a:ea typeface="+mn-ea"/>
                <a:cs typeface="+mn-cs"/>
              </a:rPr>
              <a:t>says.</a:t>
            </a:r>
            <a:r>
              <a:rPr lang="en-NZ" sz="1200" kern="1200" dirty="0">
                <a:solidFill>
                  <a:schemeClr val="tx1"/>
                </a:solidFill>
                <a:latin typeface="+mn-lt"/>
                <a:ea typeface="+mn-ea"/>
                <a:cs typeface="+mn-cs"/>
              </a:rPr>
              <a:t> The question is: what will God do about it?</a:t>
            </a:r>
            <a:endParaRPr lang="en-NZ" dirty="0"/>
          </a:p>
        </p:txBody>
      </p:sp>
      <p:sp>
        <p:nvSpPr>
          <p:cNvPr id="4" name="Slide Number Placeholder 3"/>
          <p:cNvSpPr>
            <a:spLocks noGrp="1"/>
          </p:cNvSpPr>
          <p:nvPr>
            <p:ph type="sldNum" sz="quarter" idx="10"/>
          </p:nvPr>
        </p:nvSpPr>
        <p:spPr/>
        <p:txBody>
          <a:bodyPr/>
          <a:lstStyle/>
          <a:p>
            <a:fld id="{F563ED3B-BEF6-4515-8B78-CDEF1A009F69}" type="slidenum">
              <a:rPr lang="en-NZ" smtClean="0"/>
              <a:pPr/>
              <a:t>7</a:t>
            </a:fld>
            <a:endParaRPr lang="en-NZ"/>
          </a:p>
        </p:txBody>
      </p:sp>
    </p:spTree>
    <p:extLst>
      <p:ext uri="{BB962C8B-B14F-4D97-AF65-F5344CB8AC3E}">
        <p14:creationId xmlns:p14="http://schemas.microsoft.com/office/powerpoint/2010/main" xmlns="" val="89057543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NZ" sz="1200" kern="1200" dirty="0">
                <a:solidFill>
                  <a:schemeClr val="tx1"/>
                </a:solidFill>
                <a:latin typeface="+mn-lt"/>
                <a:ea typeface="+mn-ea"/>
                <a:cs typeface="+mn-cs"/>
              </a:rPr>
              <a:t>The sad truth is that, from the very beginning, men and women everywhere have rejected God by doing things their own way.  </a:t>
            </a:r>
            <a:r>
              <a:rPr lang="en-NZ" sz="1200" b="1" kern="1200" dirty="0">
                <a:solidFill>
                  <a:schemeClr val="tx1"/>
                </a:solidFill>
                <a:latin typeface="+mn-lt"/>
                <a:ea typeface="+mn-ea"/>
                <a:cs typeface="+mn-cs"/>
              </a:rPr>
              <a:t>(1) </a:t>
            </a:r>
            <a:r>
              <a:rPr lang="en-NZ" sz="1200" kern="1200" dirty="0">
                <a:solidFill>
                  <a:schemeClr val="tx1"/>
                </a:solidFill>
                <a:latin typeface="+mn-lt"/>
                <a:ea typeface="+mn-ea"/>
                <a:cs typeface="+mn-cs"/>
              </a:rPr>
              <a:t>We all do this. We don’t like someone telling us what to do or how to live—least of all God—and so we rebel against him in lots of different ways. We ignore him and just get on with our own lives; or we disobey his instructions for living in his world; or we shake our puny fists in his face and tell him to get lost.</a:t>
            </a:r>
            <a:endParaRPr lang="en-NZ" dirty="0"/>
          </a:p>
          <a:p>
            <a:r>
              <a:rPr lang="en-NZ" sz="1200" kern="1200" dirty="0">
                <a:solidFill>
                  <a:schemeClr val="tx1"/>
                </a:solidFill>
                <a:latin typeface="+mn-lt"/>
                <a:ea typeface="+mn-ea"/>
                <a:cs typeface="+mn-cs"/>
              </a:rPr>
              <a:t>How ever we do it, we are all rebels, because we don’t live God’s way. We prefer to follow our own desires, and to run things our own way, without God. This rebellious, self-sufficient attitude is what the Bible calls ‘sin’.</a:t>
            </a:r>
            <a:endParaRPr lang="en-NZ" dirty="0"/>
          </a:p>
          <a:p>
            <a:r>
              <a:rPr lang="en-NZ" sz="1200" kern="1200" dirty="0">
                <a:solidFill>
                  <a:schemeClr val="tx1"/>
                </a:solidFill>
                <a:latin typeface="+mn-lt"/>
                <a:ea typeface="+mn-ea"/>
                <a:cs typeface="+mn-cs"/>
              </a:rPr>
              <a:t>The trouble is, in rejecting God we make a mess not only of our own lives, </a:t>
            </a:r>
            <a:r>
              <a:rPr lang="en-NZ" sz="1200" b="1" kern="1200" dirty="0">
                <a:solidFill>
                  <a:schemeClr val="tx1"/>
                </a:solidFill>
                <a:latin typeface="+mn-lt"/>
                <a:ea typeface="+mn-ea"/>
                <a:cs typeface="+mn-cs"/>
              </a:rPr>
              <a:t>(2) </a:t>
            </a:r>
            <a:r>
              <a:rPr lang="en-NZ" sz="1200" kern="1200" dirty="0">
                <a:solidFill>
                  <a:schemeClr val="tx1"/>
                </a:solidFill>
                <a:latin typeface="+mn-lt"/>
                <a:ea typeface="+mn-ea"/>
                <a:cs typeface="+mn-cs"/>
              </a:rPr>
              <a:t>but of our society and the world. The whole world is full of people bent on doing what suits them, and not following God’s ways. We all act like little gods, with our own crowns, competing with one another. The result is misery. The suffering and injustice that we see around us all go back to our basic rebellion against God.</a:t>
            </a:r>
            <a:endParaRPr lang="en-NZ" dirty="0"/>
          </a:p>
          <a:p>
            <a:r>
              <a:rPr lang="en-NZ" sz="1200" kern="1200" dirty="0">
                <a:solidFill>
                  <a:schemeClr val="tx1"/>
                </a:solidFill>
                <a:latin typeface="+mn-lt"/>
                <a:ea typeface="+mn-ea"/>
                <a:cs typeface="+mn-cs"/>
              </a:rPr>
              <a:t>By rebelling against God, we’ve made a terrible mess of things,</a:t>
            </a:r>
            <a:r>
              <a:rPr lang="en-NZ" sz="1200" kern="1200" baseline="0" dirty="0">
                <a:solidFill>
                  <a:schemeClr val="tx1"/>
                </a:solidFill>
                <a:latin typeface="+mn-lt"/>
                <a:ea typeface="+mn-ea"/>
                <a:cs typeface="+mn-cs"/>
              </a:rPr>
              <a:t> as </a:t>
            </a:r>
            <a:r>
              <a:rPr lang="en-NZ" sz="1200" b="1" kern="1200" baseline="0" dirty="0">
                <a:solidFill>
                  <a:schemeClr val="tx1"/>
                </a:solidFill>
                <a:latin typeface="+mn-lt"/>
                <a:ea typeface="+mn-ea"/>
                <a:cs typeface="+mn-cs"/>
              </a:rPr>
              <a:t>Romans 3:10-11 </a:t>
            </a:r>
            <a:r>
              <a:rPr lang="en-NZ" sz="1200" kern="1200" baseline="0" dirty="0">
                <a:solidFill>
                  <a:schemeClr val="tx1"/>
                </a:solidFill>
                <a:latin typeface="+mn-lt"/>
                <a:ea typeface="+mn-ea"/>
                <a:cs typeface="+mn-cs"/>
              </a:rPr>
              <a:t>says.</a:t>
            </a:r>
            <a:r>
              <a:rPr lang="en-NZ" sz="1200" kern="1200" dirty="0">
                <a:solidFill>
                  <a:schemeClr val="tx1"/>
                </a:solidFill>
                <a:latin typeface="+mn-lt"/>
                <a:ea typeface="+mn-ea"/>
                <a:cs typeface="+mn-cs"/>
              </a:rPr>
              <a:t> The question is: what will God do about it?</a:t>
            </a:r>
            <a:endParaRPr lang="en-NZ" dirty="0"/>
          </a:p>
        </p:txBody>
      </p:sp>
      <p:sp>
        <p:nvSpPr>
          <p:cNvPr id="4" name="Slide Number Placeholder 3"/>
          <p:cNvSpPr>
            <a:spLocks noGrp="1"/>
          </p:cNvSpPr>
          <p:nvPr>
            <p:ph type="sldNum" sz="quarter" idx="10"/>
          </p:nvPr>
        </p:nvSpPr>
        <p:spPr/>
        <p:txBody>
          <a:bodyPr/>
          <a:lstStyle/>
          <a:p>
            <a:fld id="{F563ED3B-BEF6-4515-8B78-CDEF1A009F69}" type="slidenum">
              <a:rPr lang="en-NZ" smtClean="0"/>
              <a:pPr/>
              <a:t>8</a:t>
            </a:fld>
            <a:endParaRPr lang="en-NZ"/>
          </a:p>
        </p:txBody>
      </p:sp>
    </p:spTree>
    <p:extLst>
      <p:ext uri="{BB962C8B-B14F-4D97-AF65-F5344CB8AC3E}">
        <p14:creationId xmlns:p14="http://schemas.microsoft.com/office/powerpoint/2010/main" xmlns="" val="89057543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NZ" sz="1200" kern="1200" dirty="0">
                <a:solidFill>
                  <a:schemeClr val="tx1"/>
                </a:solidFill>
                <a:latin typeface="+mn-lt"/>
                <a:ea typeface="+mn-ea"/>
                <a:cs typeface="+mn-cs"/>
              </a:rPr>
              <a:t>The sad truth is that, from the very beginning, men and women everywhere have rejected God by doing things their own way.  </a:t>
            </a:r>
            <a:r>
              <a:rPr lang="en-NZ" sz="1200" b="1" kern="1200" dirty="0">
                <a:solidFill>
                  <a:schemeClr val="tx1"/>
                </a:solidFill>
                <a:latin typeface="+mn-lt"/>
                <a:ea typeface="+mn-ea"/>
                <a:cs typeface="+mn-cs"/>
              </a:rPr>
              <a:t>(1) </a:t>
            </a:r>
            <a:r>
              <a:rPr lang="en-NZ" sz="1200" kern="1200" dirty="0">
                <a:solidFill>
                  <a:schemeClr val="tx1"/>
                </a:solidFill>
                <a:latin typeface="+mn-lt"/>
                <a:ea typeface="+mn-ea"/>
                <a:cs typeface="+mn-cs"/>
              </a:rPr>
              <a:t>We all do this. We don’t like someone telling us what to do or how to live—least of all God—and so we rebel against him in lots of different ways. We ignore him and just get on with our own lives; or we disobey his instructions for living in his world; or we shake our puny fists in his face and tell him to get lost.</a:t>
            </a:r>
            <a:endParaRPr lang="en-NZ" dirty="0"/>
          </a:p>
          <a:p>
            <a:r>
              <a:rPr lang="en-NZ" sz="1200" kern="1200" dirty="0">
                <a:solidFill>
                  <a:schemeClr val="tx1"/>
                </a:solidFill>
                <a:latin typeface="+mn-lt"/>
                <a:ea typeface="+mn-ea"/>
                <a:cs typeface="+mn-cs"/>
              </a:rPr>
              <a:t>How ever we do it, we are all rebels, because we don’t live God’s way. We prefer to follow our own desires, and to run things our own way, without God. This rebellious, self-sufficient attitude is what the Bible calls ‘sin’.</a:t>
            </a:r>
            <a:endParaRPr lang="en-NZ" dirty="0"/>
          </a:p>
          <a:p>
            <a:r>
              <a:rPr lang="en-NZ" sz="1200" kern="1200" dirty="0">
                <a:solidFill>
                  <a:schemeClr val="tx1"/>
                </a:solidFill>
                <a:latin typeface="+mn-lt"/>
                <a:ea typeface="+mn-ea"/>
                <a:cs typeface="+mn-cs"/>
              </a:rPr>
              <a:t>The trouble is, in rejecting God we make a mess not only of our own lives, </a:t>
            </a:r>
            <a:r>
              <a:rPr lang="en-NZ" sz="1200" b="1" kern="1200" dirty="0">
                <a:solidFill>
                  <a:schemeClr val="tx1"/>
                </a:solidFill>
                <a:latin typeface="+mn-lt"/>
                <a:ea typeface="+mn-ea"/>
                <a:cs typeface="+mn-cs"/>
              </a:rPr>
              <a:t>(2) </a:t>
            </a:r>
            <a:r>
              <a:rPr lang="en-NZ" sz="1200" kern="1200" dirty="0">
                <a:solidFill>
                  <a:schemeClr val="tx1"/>
                </a:solidFill>
                <a:latin typeface="+mn-lt"/>
                <a:ea typeface="+mn-ea"/>
                <a:cs typeface="+mn-cs"/>
              </a:rPr>
              <a:t>but of our society and the world. The whole world is full of people bent on doing what suits them, and not following God’s ways. We all act like little gods, with our own crowns, competing with one another. The result is misery. The suffering and injustice that we see around us all go back to our basic rebellion against God.</a:t>
            </a:r>
            <a:endParaRPr lang="en-NZ" dirty="0"/>
          </a:p>
          <a:p>
            <a:r>
              <a:rPr lang="en-NZ" sz="1200" kern="1200" dirty="0">
                <a:solidFill>
                  <a:schemeClr val="tx1"/>
                </a:solidFill>
                <a:latin typeface="+mn-lt"/>
                <a:ea typeface="+mn-ea"/>
                <a:cs typeface="+mn-cs"/>
              </a:rPr>
              <a:t>By rebelling against God, we’ve made a terrible mess of things,</a:t>
            </a:r>
            <a:r>
              <a:rPr lang="en-NZ" sz="1200" kern="1200" baseline="0" dirty="0">
                <a:solidFill>
                  <a:schemeClr val="tx1"/>
                </a:solidFill>
                <a:latin typeface="+mn-lt"/>
                <a:ea typeface="+mn-ea"/>
                <a:cs typeface="+mn-cs"/>
              </a:rPr>
              <a:t> as </a:t>
            </a:r>
            <a:r>
              <a:rPr lang="en-NZ" sz="1200" b="1" kern="1200" baseline="0" dirty="0">
                <a:solidFill>
                  <a:schemeClr val="tx1"/>
                </a:solidFill>
                <a:latin typeface="+mn-lt"/>
                <a:ea typeface="+mn-ea"/>
                <a:cs typeface="+mn-cs"/>
              </a:rPr>
              <a:t>Romans 3:10-11 </a:t>
            </a:r>
            <a:r>
              <a:rPr lang="en-NZ" sz="1200" kern="1200" baseline="0" dirty="0">
                <a:solidFill>
                  <a:schemeClr val="tx1"/>
                </a:solidFill>
                <a:latin typeface="+mn-lt"/>
                <a:ea typeface="+mn-ea"/>
                <a:cs typeface="+mn-cs"/>
              </a:rPr>
              <a:t>says.</a:t>
            </a:r>
            <a:r>
              <a:rPr lang="en-NZ" sz="1200" kern="1200" dirty="0">
                <a:solidFill>
                  <a:schemeClr val="tx1"/>
                </a:solidFill>
                <a:latin typeface="+mn-lt"/>
                <a:ea typeface="+mn-ea"/>
                <a:cs typeface="+mn-cs"/>
              </a:rPr>
              <a:t> The question is: what will God do about it?</a:t>
            </a:r>
            <a:endParaRPr lang="en-NZ" dirty="0"/>
          </a:p>
        </p:txBody>
      </p:sp>
      <p:sp>
        <p:nvSpPr>
          <p:cNvPr id="4" name="Slide Number Placeholder 3"/>
          <p:cNvSpPr>
            <a:spLocks noGrp="1"/>
          </p:cNvSpPr>
          <p:nvPr>
            <p:ph type="sldNum" sz="quarter" idx="10"/>
          </p:nvPr>
        </p:nvSpPr>
        <p:spPr/>
        <p:txBody>
          <a:bodyPr/>
          <a:lstStyle/>
          <a:p>
            <a:fld id="{F563ED3B-BEF6-4515-8B78-CDEF1A009F69}" type="slidenum">
              <a:rPr lang="en-NZ" smtClean="0"/>
              <a:pPr/>
              <a:t>9</a:t>
            </a:fld>
            <a:endParaRPr lang="en-NZ"/>
          </a:p>
        </p:txBody>
      </p:sp>
    </p:spTree>
    <p:extLst>
      <p:ext uri="{BB962C8B-B14F-4D97-AF65-F5344CB8AC3E}">
        <p14:creationId xmlns:p14="http://schemas.microsoft.com/office/powerpoint/2010/main" xmlns="" val="89057543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182879" y="182879"/>
            <a:ext cx="8778240" cy="6492240"/>
          </a:xfrm>
          <a:prstGeom prst="rect">
            <a:avLst/>
          </a:prstGeom>
          <a:solidFill>
            <a:schemeClr val="bg1"/>
          </a:solidFill>
          <a:ln w="12700">
            <a:solidFill>
              <a:srgbClr val="FFFFFF"/>
            </a:solid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832485" y="882376"/>
            <a:ext cx="7475220" cy="2926080"/>
          </a:xfrm>
        </p:spPr>
        <p:txBody>
          <a:bodyPr anchor="b">
            <a:normAutofit/>
          </a:bodyPr>
          <a:lstStyle>
            <a:lvl1pPr algn="ctr">
              <a:lnSpc>
                <a:spcPct val="85000"/>
              </a:lnSpc>
              <a:defRPr sz="6000" b="1" cap="all" baseline="0">
                <a:ln w="15875">
                  <a:solidFill>
                    <a:schemeClr val="bg1"/>
                  </a:solidFill>
                </a:ln>
                <a:solidFill>
                  <a:schemeClr val="accent1"/>
                </a:solidFill>
                <a:effectLst>
                  <a:outerShdw dist="38100" dir="2700000" algn="tl" rotWithShape="0">
                    <a:schemeClr val="accent1"/>
                  </a:outerShdw>
                </a:effectLst>
              </a:defRPr>
            </a:lvl1pPr>
          </a:lstStyle>
          <a:p>
            <a:r>
              <a:rPr lang="en-US"/>
              <a:t>Click to edit Master title style</a:t>
            </a:r>
            <a:endParaRPr lang="en-US" dirty="0"/>
          </a:p>
        </p:txBody>
      </p:sp>
      <p:sp>
        <p:nvSpPr>
          <p:cNvPr id="3" name="Subtitle 2"/>
          <p:cNvSpPr>
            <a:spLocks noGrp="1"/>
          </p:cNvSpPr>
          <p:nvPr>
            <p:ph type="subTitle" idx="1"/>
          </p:nvPr>
        </p:nvSpPr>
        <p:spPr>
          <a:xfrm>
            <a:off x="1282148" y="3869635"/>
            <a:ext cx="6575895" cy="1388165"/>
          </a:xfrm>
        </p:spPr>
        <p:txBody>
          <a:bodyPr>
            <a:normAutofit/>
          </a:bodyPr>
          <a:lstStyle>
            <a:lvl1pPr marL="0" indent="0" algn="ctr">
              <a:spcBef>
                <a:spcPts val="1000"/>
              </a:spcBef>
              <a:buNone/>
              <a:defRPr sz="1800">
                <a:solidFill>
                  <a:schemeClr val="accent1"/>
                </a:solidFill>
              </a:defRPr>
            </a:lvl1pPr>
            <a:lvl2pPr marL="342900" indent="0" algn="ctr">
              <a:buNone/>
              <a:defRPr sz="1800"/>
            </a:lvl2pPr>
            <a:lvl3pPr marL="685800" indent="0" algn="ctr">
              <a:buNone/>
              <a:defRPr sz="1800"/>
            </a:lvl3pPr>
            <a:lvl4pPr marL="1028700" indent="0" algn="ctr">
              <a:buNone/>
              <a:defRPr sz="1500"/>
            </a:lvl4pPr>
            <a:lvl5pPr marL="1371600" indent="0" algn="ctr">
              <a:buNone/>
              <a:defRPr sz="1500"/>
            </a:lvl5pPr>
            <a:lvl6pPr marL="1714500" indent="0" algn="ctr">
              <a:buNone/>
              <a:defRPr sz="1500"/>
            </a:lvl6pPr>
            <a:lvl7pPr marL="2057400" indent="0" algn="ctr">
              <a:buNone/>
              <a:defRPr sz="1500"/>
            </a:lvl7pPr>
            <a:lvl8pPr marL="2400300" indent="0" algn="ctr">
              <a:buNone/>
              <a:defRPr sz="1500"/>
            </a:lvl8pPr>
            <a:lvl9pPr marL="2743200" indent="0" algn="ctr">
              <a:buNone/>
              <a:defRPr sz="15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lvl1pPr>
              <a:defRPr>
                <a:solidFill>
                  <a:schemeClr val="accent1"/>
                </a:solidFill>
              </a:defRPr>
            </a:lvl1pPr>
          </a:lstStyle>
          <a:p>
            <a:fld id="{96DFF08F-DC6B-4601-B491-B0F83F6DD2DA}" type="datetimeFigureOut">
              <a:rPr lang="en-US" smtClean="0"/>
              <a:pPr/>
              <a:t>10/2/2016</a:t>
            </a:fld>
            <a:endParaRPr lang="en-US" dirty="0"/>
          </a:p>
        </p:txBody>
      </p:sp>
      <p:sp>
        <p:nvSpPr>
          <p:cNvPr id="5" name="Footer Placeholder 4"/>
          <p:cNvSpPr>
            <a:spLocks noGrp="1"/>
          </p:cNvSpPr>
          <p:nvPr>
            <p:ph type="ftr" sz="quarter" idx="11"/>
          </p:nvPr>
        </p:nvSpPr>
        <p:spPr/>
        <p:txBody>
          <a:bodyPr/>
          <a:lstStyle>
            <a:lvl1pPr>
              <a:defRPr>
                <a:solidFill>
                  <a:schemeClr val="accent1"/>
                </a:solidFill>
              </a:defRPr>
            </a:lvl1pPr>
          </a:lstStyle>
          <a:p>
            <a:endParaRPr lang="en-US" dirty="0"/>
          </a:p>
        </p:txBody>
      </p:sp>
      <p:sp>
        <p:nvSpPr>
          <p:cNvPr id="6" name="Slide Number Placeholder 5"/>
          <p:cNvSpPr>
            <a:spLocks noGrp="1"/>
          </p:cNvSpPr>
          <p:nvPr>
            <p:ph type="sldNum" sz="quarter" idx="12"/>
          </p:nvPr>
        </p:nvSpPr>
        <p:spPr/>
        <p:txBody>
          <a:bodyPr/>
          <a:lstStyle>
            <a:lvl1pPr>
              <a:defRPr>
                <a:solidFill>
                  <a:schemeClr val="accent1"/>
                </a:solidFill>
              </a:defRPr>
            </a:lvl1pPr>
          </a:lstStyle>
          <a:p>
            <a:fld id="{4FAB73BC-B049-4115-A692-8D63A059BFB8}" type="slidenum">
              <a:rPr lang="en-US" smtClean="0"/>
              <a:pPr/>
              <a:t>‹#›</a:t>
            </a:fld>
            <a:endParaRPr lang="en-US" dirty="0"/>
          </a:p>
        </p:txBody>
      </p:sp>
      <p:cxnSp>
        <p:nvCxnSpPr>
          <p:cNvPr id="8" name="Straight Connector 7"/>
          <p:cNvCxnSpPr/>
          <p:nvPr/>
        </p:nvCxnSpPr>
        <p:spPr>
          <a:xfrm>
            <a:off x="1483995" y="3733800"/>
            <a:ext cx="6172201" cy="0"/>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xmlns="" val="36038512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6DFF08F-DC6B-4601-B491-B0F83F6DD2DA}" type="datetimeFigureOut">
              <a:rPr lang="en-US" smtClean="0"/>
              <a:pPr/>
              <a:t>10/2/2016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xmlns="" val="239965909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762000"/>
            <a:ext cx="1743075" cy="54102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57250" y="762000"/>
            <a:ext cx="5572125" cy="541020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6DFF08F-DC6B-4601-B491-B0F83F6DD2DA}" type="datetimeFigureOut">
              <a:rPr lang="en-US" smtClean="0"/>
              <a:pPr/>
              <a:t>10/2/2016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xmlns="" val="372654555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lvl1pPr>
              <a:spcBef>
                <a:spcPts val="1000"/>
              </a:spcBef>
              <a:defRPr/>
            </a:lvl1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6DFF08F-DC6B-4601-B491-B0F83F6DD2DA}" type="datetimeFigureOut">
              <a:rPr lang="en-US" smtClean="0"/>
              <a:pPr/>
              <a:t>10/2/2016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xmlns="" val="27321028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29818" y="1173575"/>
            <a:ext cx="7475220" cy="2926080"/>
          </a:xfrm>
        </p:spPr>
        <p:txBody>
          <a:bodyPr anchor="b">
            <a:noAutofit/>
          </a:bodyPr>
          <a:lstStyle>
            <a:lvl1pPr algn="ctr">
              <a:lnSpc>
                <a:spcPct val="85000"/>
              </a:lnSpc>
              <a:defRPr lang="en-US" sz="6000" b="1" kern="1200" cap="all" baseline="0" dirty="0">
                <a:ln w="15875">
                  <a:solidFill>
                    <a:schemeClr val="bg1"/>
                  </a:solidFill>
                </a:ln>
                <a:solidFill>
                  <a:schemeClr val="accent1"/>
                </a:solidFill>
                <a:effectLst>
                  <a:outerShdw dist="38100" dir="2700000" algn="tl" rotWithShape="0">
                    <a:schemeClr val="accent1"/>
                  </a:outerShdw>
                </a:effectLst>
                <a:latin typeface="+mj-lt"/>
                <a:ea typeface="+mj-ea"/>
                <a:cs typeface="+mj-cs"/>
              </a:defRPr>
            </a:lvl1pPr>
          </a:lstStyle>
          <a:p>
            <a:r>
              <a:rPr lang="en-US"/>
              <a:t>Click to edit Master title style</a:t>
            </a:r>
            <a:endParaRPr lang="en-US" dirty="0"/>
          </a:p>
        </p:txBody>
      </p:sp>
      <p:sp>
        <p:nvSpPr>
          <p:cNvPr id="3" name="Text Placeholder 2"/>
          <p:cNvSpPr>
            <a:spLocks noGrp="1"/>
          </p:cNvSpPr>
          <p:nvPr>
            <p:ph type="body" idx="1"/>
          </p:nvPr>
        </p:nvSpPr>
        <p:spPr>
          <a:xfrm>
            <a:off x="1282446" y="4154520"/>
            <a:ext cx="6576822" cy="1363806"/>
          </a:xfrm>
        </p:spPr>
        <p:txBody>
          <a:bodyPr anchor="t">
            <a:normAutofit/>
          </a:bodyPr>
          <a:lstStyle>
            <a:lvl1pPr marL="0" indent="0" algn="ctr">
              <a:buNone/>
              <a:defRPr sz="1800">
                <a:solidFill>
                  <a:schemeClr val="accent1"/>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96DFF08F-DC6B-4601-B491-B0F83F6DD2DA}" type="datetimeFigureOut">
              <a:rPr lang="en-US" smtClean="0"/>
              <a:pPr/>
              <a:t>10/2/2016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pPr/>
              <a:t>‹#›</a:t>
            </a:fld>
            <a:endParaRPr lang="en-US" dirty="0"/>
          </a:p>
        </p:txBody>
      </p:sp>
      <p:cxnSp>
        <p:nvCxnSpPr>
          <p:cNvPr id="7" name="Straight Connector 6"/>
          <p:cNvCxnSpPr/>
          <p:nvPr/>
        </p:nvCxnSpPr>
        <p:spPr>
          <a:xfrm>
            <a:off x="1485900" y="4020408"/>
            <a:ext cx="6172201" cy="0"/>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xmlns="" val="35922401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57250" y="2057399"/>
            <a:ext cx="3566160" cy="4023360"/>
          </a:xfrm>
        </p:spPr>
        <p:txBody>
          <a:bodyPr/>
          <a:lstStyle>
            <a:lvl1pPr>
              <a:defRPr sz="165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700709" y="2057400"/>
            <a:ext cx="3566160" cy="4023360"/>
          </a:xfrm>
        </p:spPr>
        <p:txBody>
          <a:bodyPr/>
          <a:lstStyle>
            <a:lvl1pPr>
              <a:defRPr sz="165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96DFF08F-DC6B-4601-B491-B0F83F6DD2DA}" type="datetimeFigureOut">
              <a:rPr lang="en-US" smtClean="0"/>
              <a:pPr/>
              <a:t>10/2/2016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xmlns="" val="36264444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857250" y="2001511"/>
            <a:ext cx="3566160" cy="777240"/>
          </a:xfrm>
        </p:spPr>
        <p:txBody>
          <a:bodyPr anchor="ctr"/>
          <a:lstStyle>
            <a:lvl1pPr marL="0" indent="0">
              <a:spcBef>
                <a:spcPts val="0"/>
              </a:spcBef>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4" name="Content Placeholder 3"/>
          <p:cNvSpPr>
            <a:spLocks noGrp="1"/>
          </p:cNvSpPr>
          <p:nvPr>
            <p:ph sz="half" idx="2"/>
          </p:nvPr>
        </p:nvSpPr>
        <p:spPr>
          <a:xfrm>
            <a:off x="857250" y="2721483"/>
            <a:ext cx="3566160" cy="3383280"/>
          </a:xfrm>
        </p:spPr>
        <p:txBody>
          <a:bodyPr/>
          <a:lstStyle>
            <a:lvl1pPr>
              <a:defRPr sz="165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701880" y="1999032"/>
            <a:ext cx="3566160" cy="777240"/>
          </a:xfrm>
        </p:spPr>
        <p:txBody>
          <a:bodyPr anchor="ctr"/>
          <a:lstStyle>
            <a:lvl1pPr marL="0" indent="0">
              <a:spcBef>
                <a:spcPts val="0"/>
              </a:spcBef>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6" name="Content Placeholder 5"/>
          <p:cNvSpPr>
            <a:spLocks noGrp="1"/>
          </p:cNvSpPr>
          <p:nvPr>
            <p:ph sz="quarter" idx="4"/>
          </p:nvPr>
        </p:nvSpPr>
        <p:spPr>
          <a:xfrm>
            <a:off x="4701880" y="2719322"/>
            <a:ext cx="3566160" cy="3383280"/>
          </a:xfrm>
        </p:spPr>
        <p:txBody>
          <a:bodyPr/>
          <a:lstStyle>
            <a:lvl1pPr>
              <a:defRPr sz="165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96DFF08F-DC6B-4601-B491-B0F83F6DD2DA}" type="datetimeFigureOut">
              <a:rPr lang="en-US" smtClean="0"/>
              <a:pPr/>
              <a:t>10/2/2016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xmlns="" val="336552944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96DFF08F-DC6B-4601-B491-B0F83F6DD2DA}" type="datetimeFigureOut">
              <a:rPr lang="en-US" smtClean="0"/>
              <a:pPr/>
              <a:t>10/2/2016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xmlns="" val="29414958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6DFF08F-DC6B-4601-B491-B0F83F6DD2DA}" type="datetimeFigureOut">
              <a:rPr lang="en-US" smtClean="0"/>
              <a:pPr/>
              <a:t>10/2/2016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xmlns="" val="18914174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57250" y="1097280"/>
            <a:ext cx="2834640" cy="1737360"/>
          </a:xfrm>
        </p:spPr>
        <p:txBody>
          <a:bodyPr anchor="b">
            <a:noAutofit/>
          </a:bodyPr>
          <a:lstStyle>
            <a:lvl1pPr>
              <a:lnSpc>
                <a:spcPct val="90000"/>
              </a:lnSpc>
              <a:defRPr sz="3000" b="0"/>
            </a:lvl1pPr>
          </a:lstStyle>
          <a:p>
            <a:r>
              <a:rPr lang="en-US"/>
              <a:t>Click to edit Master title style</a:t>
            </a:r>
            <a:endParaRPr lang="en-US" dirty="0"/>
          </a:p>
        </p:txBody>
      </p:sp>
      <p:sp>
        <p:nvSpPr>
          <p:cNvPr id="3" name="Content Placeholder 2"/>
          <p:cNvSpPr>
            <a:spLocks noGrp="1"/>
          </p:cNvSpPr>
          <p:nvPr>
            <p:ph idx="1"/>
          </p:nvPr>
        </p:nvSpPr>
        <p:spPr>
          <a:xfrm>
            <a:off x="4129314" y="1097280"/>
            <a:ext cx="4149638" cy="4663440"/>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57250" y="2834640"/>
            <a:ext cx="2834640" cy="2926080"/>
          </a:xfrm>
        </p:spPr>
        <p:txBody>
          <a:bodyPr>
            <a:normAutofit/>
          </a:bodyPr>
          <a:lstStyle>
            <a:lvl1pPr marL="0" indent="0">
              <a:lnSpc>
                <a:spcPct val="100000"/>
              </a:lnSpc>
              <a:spcBef>
                <a:spcPts val="800"/>
              </a:spcBef>
              <a:buNone/>
              <a:defRPr sz="1275"/>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Edit Master text styles</a:t>
            </a:r>
          </a:p>
        </p:txBody>
      </p:sp>
      <p:sp>
        <p:nvSpPr>
          <p:cNvPr id="5" name="Date Placeholder 4"/>
          <p:cNvSpPr>
            <a:spLocks noGrp="1"/>
          </p:cNvSpPr>
          <p:nvPr>
            <p:ph type="dt" sz="half" idx="10"/>
          </p:nvPr>
        </p:nvSpPr>
        <p:spPr/>
        <p:txBody>
          <a:bodyPr/>
          <a:lstStyle/>
          <a:p>
            <a:fld id="{96DFF08F-DC6B-4601-B491-B0F83F6DD2DA}" type="datetimeFigureOut">
              <a:rPr lang="en-US" smtClean="0"/>
              <a:pPr/>
              <a:t>10/2/2016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xmlns="" val="268567033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57250" y="1097280"/>
            <a:ext cx="2834640" cy="1737360"/>
          </a:xfrm>
        </p:spPr>
        <p:txBody>
          <a:bodyPr anchor="b">
            <a:noAutofit/>
          </a:bodyPr>
          <a:lstStyle>
            <a:lvl1pPr>
              <a:lnSpc>
                <a:spcPct val="90000"/>
              </a:lnSpc>
              <a:defRPr sz="30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4019107" y="1069847"/>
            <a:ext cx="4257703" cy="4645153"/>
          </a:xfrm>
        </p:spPr>
        <p:txBody>
          <a:bodyPr lIns="274320" tIns="182880" anchor="t">
            <a:normAutofit/>
          </a:bodyPr>
          <a:lstStyle>
            <a:lvl1pPr marL="0" indent="0">
              <a:buNone/>
              <a:defRPr sz="21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4" name="Text Placeholder 3"/>
          <p:cNvSpPr>
            <a:spLocks noGrp="1"/>
          </p:cNvSpPr>
          <p:nvPr>
            <p:ph type="body" sz="half" idx="2"/>
          </p:nvPr>
        </p:nvSpPr>
        <p:spPr>
          <a:xfrm>
            <a:off x="857250" y="2834640"/>
            <a:ext cx="2834640" cy="2880360"/>
          </a:xfrm>
        </p:spPr>
        <p:txBody>
          <a:bodyPr>
            <a:normAutofit/>
          </a:bodyPr>
          <a:lstStyle>
            <a:lvl1pPr marL="0" indent="0">
              <a:lnSpc>
                <a:spcPct val="100000"/>
              </a:lnSpc>
              <a:spcBef>
                <a:spcPts val="800"/>
              </a:spcBef>
              <a:buNone/>
              <a:defRPr sz="1275"/>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Edit Master text styles</a:t>
            </a:r>
          </a:p>
        </p:txBody>
      </p:sp>
      <p:sp>
        <p:nvSpPr>
          <p:cNvPr id="5" name="Date Placeholder 4"/>
          <p:cNvSpPr>
            <a:spLocks noGrp="1"/>
          </p:cNvSpPr>
          <p:nvPr>
            <p:ph type="dt" sz="half" idx="10"/>
          </p:nvPr>
        </p:nvSpPr>
        <p:spPr/>
        <p:txBody>
          <a:bodyPr/>
          <a:lstStyle/>
          <a:p>
            <a:fld id="{96DFF08F-DC6B-4601-B491-B0F83F6DD2DA}" type="datetimeFigureOut">
              <a:rPr lang="en-US" smtClean="0"/>
              <a:pPr/>
              <a:t>10/2/2016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xmlns="" val="7501640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7" name="Rectangle 6"/>
          <p:cNvSpPr/>
          <p:nvPr/>
        </p:nvSpPr>
        <p:spPr>
          <a:xfrm>
            <a:off x="182880" y="182880"/>
            <a:ext cx="8778240" cy="6492240"/>
          </a:xfrm>
          <a:prstGeom prst="rect">
            <a:avLst/>
          </a:prstGeom>
          <a:solidFill>
            <a:schemeClr val="bg1"/>
          </a:solidFill>
          <a:ln w="12700">
            <a:solidFill>
              <a:schemeClr val="bg1"/>
            </a:solid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857250" y="609600"/>
            <a:ext cx="7406640" cy="135636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57251" y="2057400"/>
            <a:ext cx="7404653" cy="403860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57247" y="6223829"/>
            <a:ext cx="1746806" cy="365125"/>
          </a:xfrm>
          <a:prstGeom prst="rect">
            <a:avLst/>
          </a:prstGeom>
        </p:spPr>
        <p:txBody>
          <a:bodyPr vert="horz" lIns="91440" tIns="45720" rIns="91440" bIns="45720" rtlCol="0" anchor="ctr"/>
          <a:lstStyle>
            <a:lvl1pPr algn="l">
              <a:defRPr sz="1000">
                <a:solidFill>
                  <a:schemeClr val="accent1"/>
                </a:solidFill>
              </a:defRPr>
            </a:lvl1pPr>
          </a:lstStyle>
          <a:p>
            <a:fld id="{96DFF08F-DC6B-4601-B491-B0F83F6DD2DA}" type="datetimeFigureOut">
              <a:rPr lang="en-US" smtClean="0"/>
              <a:pPr/>
              <a:t>10/2/2016</a:t>
            </a:fld>
            <a:endParaRPr lang="en-US" dirty="0"/>
          </a:p>
        </p:txBody>
      </p:sp>
      <p:sp>
        <p:nvSpPr>
          <p:cNvPr id="5" name="Footer Placeholder 4"/>
          <p:cNvSpPr>
            <a:spLocks noGrp="1"/>
          </p:cNvSpPr>
          <p:nvPr>
            <p:ph type="ftr" sz="quarter" idx="3"/>
          </p:nvPr>
        </p:nvSpPr>
        <p:spPr>
          <a:xfrm>
            <a:off x="2961861" y="6223829"/>
            <a:ext cx="3538331" cy="365125"/>
          </a:xfrm>
          <a:prstGeom prst="rect">
            <a:avLst/>
          </a:prstGeom>
        </p:spPr>
        <p:txBody>
          <a:bodyPr vert="horz" lIns="91440" tIns="45720" rIns="91440" bIns="45720" rtlCol="0" anchor="ctr"/>
          <a:lstStyle>
            <a:lvl1pPr algn="ctr">
              <a:defRPr sz="1000">
                <a:solidFill>
                  <a:schemeClr val="accent1"/>
                </a:solidFill>
              </a:defRPr>
            </a:lvl1pPr>
          </a:lstStyle>
          <a:p>
            <a:endParaRPr lang="en-US" dirty="0"/>
          </a:p>
        </p:txBody>
      </p:sp>
      <p:sp>
        <p:nvSpPr>
          <p:cNvPr id="6" name="Slide Number Placeholder 5"/>
          <p:cNvSpPr>
            <a:spLocks noGrp="1"/>
          </p:cNvSpPr>
          <p:nvPr>
            <p:ph type="sldNum" sz="quarter" idx="4"/>
          </p:nvPr>
        </p:nvSpPr>
        <p:spPr>
          <a:xfrm>
            <a:off x="6997148" y="6223829"/>
            <a:ext cx="1279663" cy="365125"/>
          </a:xfrm>
          <a:prstGeom prst="rect">
            <a:avLst/>
          </a:prstGeom>
        </p:spPr>
        <p:txBody>
          <a:bodyPr vert="horz" lIns="91440" tIns="45720" rIns="91440" bIns="45720" rtlCol="0" anchor="ctr"/>
          <a:lstStyle>
            <a:lvl1pPr algn="r">
              <a:defRPr sz="1000">
                <a:solidFill>
                  <a:schemeClr val="accent1"/>
                </a:solidFill>
              </a:defRPr>
            </a:lvl1pPr>
          </a:lstStyle>
          <a:p>
            <a:fld id="{4FAB73BC-B049-4115-A692-8D63A059BFB8}" type="slidenum">
              <a:rPr lang="en-US" smtClean="0"/>
              <a:pPr/>
              <a:t>‹#›</a:t>
            </a:fld>
            <a:endParaRPr lang="en-US" dirty="0"/>
          </a:p>
        </p:txBody>
      </p:sp>
    </p:spTree>
    <p:extLst>
      <p:ext uri="{BB962C8B-B14F-4D97-AF65-F5344CB8AC3E}">
        <p14:creationId xmlns:p14="http://schemas.microsoft.com/office/powerpoint/2010/main" xmlns="" val="1837900680"/>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defTabSz="685800" rtl="0" eaLnBrk="1" latinLnBrk="0" hangingPunct="1">
        <a:lnSpc>
          <a:spcPct val="90000"/>
        </a:lnSpc>
        <a:spcBef>
          <a:spcPct val="0"/>
        </a:spcBef>
        <a:buNone/>
        <a:defRPr sz="4000" kern="1200">
          <a:solidFill>
            <a:schemeClr val="accent1"/>
          </a:solidFill>
          <a:latin typeface="+mj-lt"/>
          <a:ea typeface="+mj-ea"/>
          <a:cs typeface="+mj-cs"/>
        </a:defRPr>
      </a:lvl1pPr>
    </p:titleStyle>
    <p:bodyStyle>
      <a:lvl1pPr marL="171450" indent="-137160" algn="l" defTabSz="685800" rtl="0" eaLnBrk="1" latinLnBrk="0" hangingPunct="1">
        <a:lnSpc>
          <a:spcPct val="90000"/>
        </a:lnSpc>
        <a:spcBef>
          <a:spcPts val="1000"/>
        </a:spcBef>
        <a:buClr>
          <a:schemeClr val="accent1"/>
        </a:buClr>
        <a:buSzPct val="80000"/>
        <a:buFont typeface="Corbel" pitchFamily="34" charset="0"/>
        <a:buChar char="•"/>
        <a:defRPr sz="2000" kern="1200">
          <a:solidFill>
            <a:schemeClr val="accent1"/>
          </a:solidFill>
          <a:latin typeface="+mn-lt"/>
          <a:ea typeface="+mn-ea"/>
          <a:cs typeface="+mn-cs"/>
        </a:defRPr>
      </a:lvl1pPr>
      <a:lvl2pPr marL="342900" indent="-137160" algn="l" defTabSz="685800" rtl="0" eaLnBrk="1" latinLnBrk="0" hangingPunct="1">
        <a:lnSpc>
          <a:spcPct val="90000"/>
        </a:lnSpc>
        <a:spcBef>
          <a:spcPts val="150"/>
        </a:spcBef>
        <a:spcAft>
          <a:spcPts val="300"/>
        </a:spcAft>
        <a:buClr>
          <a:schemeClr val="accent1"/>
        </a:buClr>
        <a:buSzPct val="80000"/>
        <a:buFont typeface="Corbel" pitchFamily="34" charset="0"/>
        <a:buChar char="•"/>
        <a:defRPr sz="1800" kern="1200">
          <a:solidFill>
            <a:schemeClr val="accent1"/>
          </a:solidFill>
          <a:latin typeface="+mn-lt"/>
          <a:ea typeface="+mn-ea"/>
          <a:cs typeface="+mn-cs"/>
        </a:defRPr>
      </a:lvl2pPr>
      <a:lvl3pPr marL="548640" indent="-137160" algn="l" defTabSz="685800" rtl="0" eaLnBrk="1" latinLnBrk="0" hangingPunct="1">
        <a:lnSpc>
          <a:spcPct val="90000"/>
        </a:lnSpc>
        <a:spcBef>
          <a:spcPts val="150"/>
        </a:spcBef>
        <a:spcAft>
          <a:spcPts val="300"/>
        </a:spcAft>
        <a:buClr>
          <a:schemeClr val="accent1"/>
        </a:buClr>
        <a:buSzPct val="80000"/>
        <a:buFont typeface="Corbel" pitchFamily="34" charset="0"/>
        <a:buChar char="•"/>
        <a:defRPr sz="1600" kern="1200">
          <a:solidFill>
            <a:schemeClr val="accent1"/>
          </a:solidFill>
          <a:latin typeface="+mn-lt"/>
          <a:ea typeface="+mn-ea"/>
          <a:cs typeface="+mn-cs"/>
        </a:defRPr>
      </a:lvl3pPr>
      <a:lvl4pPr marL="754380" indent="-137160" algn="l" defTabSz="685800" rtl="0" eaLnBrk="1" latinLnBrk="0" hangingPunct="1">
        <a:lnSpc>
          <a:spcPct val="90000"/>
        </a:lnSpc>
        <a:spcBef>
          <a:spcPts val="150"/>
        </a:spcBef>
        <a:spcAft>
          <a:spcPts val="300"/>
        </a:spcAft>
        <a:buClr>
          <a:schemeClr val="accent1"/>
        </a:buClr>
        <a:buSzPct val="80000"/>
        <a:buFont typeface="Corbel" pitchFamily="34" charset="0"/>
        <a:buChar char="•"/>
        <a:defRPr sz="1400" kern="1200">
          <a:solidFill>
            <a:schemeClr val="accent1"/>
          </a:solidFill>
          <a:latin typeface="+mn-lt"/>
          <a:ea typeface="+mn-ea"/>
          <a:cs typeface="+mn-cs"/>
        </a:defRPr>
      </a:lvl4pPr>
      <a:lvl5pPr marL="920120" indent="-137160" algn="l" defTabSz="685800" rtl="0" eaLnBrk="1" latinLnBrk="0" hangingPunct="1">
        <a:lnSpc>
          <a:spcPct val="90000"/>
        </a:lnSpc>
        <a:spcBef>
          <a:spcPts val="150"/>
        </a:spcBef>
        <a:spcAft>
          <a:spcPts val="300"/>
        </a:spcAft>
        <a:buClr>
          <a:schemeClr val="accent1"/>
        </a:buClr>
        <a:buSzPct val="80000"/>
        <a:buFont typeface="Corbel" pitchFamily="34" charset="0"/>
        <a:buChar char="•"/>
        <a:defRPr sz="1400" kern="1200">
          <a:solidFill>
            <a:schemeClr val="accent1"/>
          </a:solidFill>
          <a:latin typeface="+mn-lt"/>
          <a:ea typeface="+mn-ea"/>
          <a:cs typeface="+mn-cs"/>
        </a:defRPr>
      </a:lvl5pPr>
      <a:lvl6pPr marL="1100000" indent="-171450" algn="l" defTabSz="685800" rtl="0" eaLnBrk="1" latinLnBrk="0" hangingPunct="1">
        <a:lnSpc>
          <a:spcPct val="90000"/>
        </a:lnSpc>
        <a:spcBef>
          <a:spcPts val="150"/>
        </a:spcBef>
        <a:spcAft>
          <a:spcPts val="300"/>
        </a:spcAft>
        <a:buClr>
          <a:schemeClr val="accent1"/>
        </a:buClr>
        <a:buSzPct val="80000"/>
        <a:buFont typeface="Corbel" pitchFamily="34" charset="0"/>
        <a:buChar char="•"/>
        <a:defRPr sz="1400" kern="1200">
          <a:solidFill>
            <a:schemeClr val="accent1"/>
          </a:solidFill>
          <a:latin typeface="+mn-lt"/>
          <a:ea typeface="+mn-ea"/>
          <a:cs typeface="+mn-cs"/>
        </a:defRPr>
      </a:lvl6pPr>
      <a:lvl7pPr marL="1300000" indent="-171450" algn="l" defTabSz="685800" rtl="0" eaLnBrk="1" latinLnBrk="0" hangingPunct="1">
        <a:lnSpc>
          <a:spcPct val="90000"/>
        </a:lnSpc>
        <a:spcBef>
          <a:spcPts val="150"/>
        </a:spcBef>
        <a:spcAft>
          <a:spcPts val="300"/>
        </a:spcAft>
        <a:buClr>
          <a:schemeClr val="accent1"/>
        </a:buClr>
        <a:buSzPct val="80000"/>
        <a:buFont typeface="Corbel" pitchFamily="34" charset="0"/>
        <a:buChar char="•"/>
        <a:defRPr sz="1400" kern="1200">
          <a:solidFill>
            <a:schemeClr val="accent1"/>
          </a:solidFill>
          <a:latin typeface="+mn-lt"/>
          <a:ea typeface="+mn-ea"/>
          <a:cs typeface="+mn-cs"/>
        </a:defRPr>
      </a:lvl7pPr>
      <a:lvl8pPr marL="1500000" indent="-171450" algn="l" defTabSz="685800" rtl="0" eaLnBrk="1" latinLnBrk="0" hangingPunct="1">
        <a:lnSpc>
          <a:spcPct val="90000"/>
        </a:lnSpc>
        <a:spcBef>
          <a:spcPts val="150"/>
        </a:spcBef>
        <a:spcAft>
          <a:spcPts val="300"/>
        </a:spcAft>
        <a:buClr>
          <a:schemeClr val="accent1"/>
        </a:buClr>
        <a:buSzPct val="80000"/>
        <a:buFont typeface="Corbel" pitchFamily="34" charset="0"/>
        <a:buChar char="•"/>
        <a:defRPr sz="1400" kern="1200">
          <a:solidFill>
            <a:schemeClr val="accent1"/>
          </a:solidFill>
          <a:latin typeface="+mn-lt"/>
          <a:ea typeface="+mn-ea"/>
          <a:cs typeface="+mn-cs"/>
        </a:defRPr>
      </a:lvl8pPr>
      <a:lvl9pPr marL="1700000" indent="-171450" algn="l" defTabSz="685800" rtl="0" eaLnBrk="1" latinLnBrk="0" hangingPunct="1">
        <a:lnSpc>
          <a:spcPct val="90000"/>
        </a:lnSpc>
        <a:spcBef>
          <a:spcPts val="150"/>
        </a:spcBef>
        <a:spcAft>
          <a:spcPts val="300"/>
        </a:spcAft>
        <a:buClr>
          <a:schemeClr val="accent1"/>
        </a:buClr>
        <a:buSzPct val="80000"/>
        <a:buFont typeface="Corbel" pitchFamily="34" charset="0"/>
        <a:buChar char="•"/>
        <a:defRPr sz="1400" kern="1200">
          <a:solidFill>
            <a:schemeClr val="accent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3" Type="http://schemas.openxmlformats.org/officeDocument/2006/relationships/image" Target="../media/image4.gif"/><Relationship Id="rId2" Type="http://schemas.openxmlformats.org/officeDocument/2006/relationships/notesSlide" Target="../notesSlides/notesSlide11.xm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3" Type="http://schemas.openxmlformats.org/officeDocument/2006/relationships/image" Target="../media/image4.gif"/><Relationship Id="rId2" Type="http://schemas.openxmlformats.org/officeDocument/2006/relationships/notesSlide" Target="../notesSlides/notesSlide12.xml"/><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3" Type="http://schemas.openxmlformats.org/officeDocument/2006/relationships/image" Target="../media/image4.gif"/><Relationship Id="rId2" Type="http://schemas.openxmlformats.org/officeDocument/2006/relationships/notesSlide" Target="../notesSlides/notesSlide13.xml"/><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notesSlide" Target="../notesSlides/notesSlide15.xml"/><Relationship Id="rId1" Type="http://schemas.openxmlformats.org/officeDocument/2006/relationships/slideLayout" Target="../slideLayouts/slideLayout4.xml"/><Relationship Id="rId4" Type="http://schemas.openxmlformats.org/officeDocument/2006/relationships/image" Target="../media/image5.gif"/></Relationships>
</file>

<file path=ppt/slides/_rels/slide16.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notesSlide" Target="../notesSlides/notesSlide16.xml"/><Relationship Id="rId1" Type="http://schemas.openxmlformats.org/officeDocument/2006/relationships/slideLayout" Target="../slideLayouts/slideLayout4.xml"/><Relationship Id="rId4" Type="http://schemas.openxmlformats.org/officeDocument/2006/relationships/image" Target="../media/image5.gif"/></Relationships>
</file>

<file path=ppt/slides/_rels/slide17.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notesSlide" Target="../notesSlides/notesSlide17.xml"/><Relationship Id="rId1" Type="http://schemas.openxmlformats.org/officeDocument/2006/relationships/slideLayout" Target="../slideLayouts/slideLayout4.xml"/><Relationship Id="rId4" Type="http://schemas.openxmlformats.org/officeDocument/2006/relationships/image" Target="../media/image5.gif"/></Relationships>
</file>

<file path=ppt/slides/_rels/slide18.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notesSlide" Target="../notesSlides/notesSlide18.xml"/><Relationship Id="rId1" Type="http://schemas.openxmlformats.org/officeDocument/2006/relationships/slideLayout" Target="../slideLayouts/slideLayout4.xml"/><Relationship Id="rId4" Type="http://schemas.openxmlformats.org/officeDocument/2006/relationships/image" Target="../media/image5.gif"/></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3" Type="http://schemas.openxmlformats.org/officeDocument/2006/relationships/image" Target="../media/image1.gif"/><Relationship Id="rId2" Type="http://schemas.openxmlformats.org/officeDocument/2006/relationships/notesSlide" Target="../notesSlides/notesSlide2.xml"/><Relationship Id="rId1" Type="http://schemas.openxmlformats.org/officeDocument/2006/relationships/slideLayout" Target="../slideLayouts/slideLayout4.xml"/><Relationship Id="rId4" Type="http://schemas.openxmlformats.org/officeDocument/2006/relationships/image" Target="../media/image2.gif"/></Relationships>
</file>

<file path=ppt/slides/_rels/slide20.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notesSlide" Target="../notesSlides/notesSlide20.xml"/><Relationship Id="rId1" Type="http://schemas.openxmlformats.org/officeDocument/2006/relationships/slideLayout" Target="../slideLayouts/slideLayout4.xml"/><Relationship Id="rId4" Type="http://schemas.openxmlformats.org/officeDocument/2006/relationships/image" Target="../media/image6.gif"/></Relationships>
</file>

<file path=ppt/slides/_rels/slide21.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notesSlide" Target="../notesSlides/notesSlide21.xml"/><Relationship Id="rId1" Type="http://schemas.openxmlformats.org/officeDocument/2006/relationships/slideLayout" Target="../slideLayouts/slideLayout4.xml"/><Relationship Id="rId4" Type="http://schemas.openxmlformats.org/officeDocument/2006/relationships/image" Target="../media/image6.gif"/></Relationships>
</file>

<file path=ppt/slides/_rels/slide22.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notesSlide" Target="../notesSlides/notesSlide22.xml"/><Relationship Id="rId1" Type="http://schemas.openxmlformats.org/officeDocument/2006/relationships/slideLayout" Target="../slideLayouts/slideLayout4.xml"/><Relationship Id="rId4" Type="http://schemas.openxmlformats.org/officeDocument/2006/relationships/image" Target="../media/image6.gif"/></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notesSlide" Target="../notesSlides/notesSlide24.xml"/><Relationship Id="rId1" Type="http://schemas.openxmlformats.org/officeDocument/2006/relationships/slideLayout" Target="../slideLayouts/slideLayout4.xml"/><Relationship Id="rId4" Type="http://schemas.openxmlformats.org/officeDocument/2006/relationships/image" Target="../media/image7.gif"/></Relationships>
</file>

<file path=ppt/slides/_rels/slide25.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notesSlide" Target="../notesSlides/notesSlide25.xml"/><Relationship Id="rId1" Type="http://schemas.openxmlformats.org/officeDocument/2006/relationships/slideLayout" Target="../slideLayouts/slideLayout4.xml"/><Relationship Id="rId4" Type="http://schemas.openxmlformats.org/officeDocument/2006/relationships/image" Target="../media/image7.gif"/></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5.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5.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5.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3" Type="http://schemas.openxmlformats.org/officeDocument/2006/relationships/image" Target="../media/image1.gif"/><Relationship Id="rId2" Type="http://schemas.openxmlformats.org/officeDocument/2006/relationships/notesSlide" Target="../notesSlides/notesSlide3.xml"/><Relationship Id="rId1" Type="http://schemas.openxmlformats.org/officeDocument/2006/relationships/slideLayout" Target="../slideLayouts/slideLayout4.xml"/><Relationship Id="rId4" Type="http://schemas.openxmlformats.org/officeDocument/2006/relationships/image" Target="../media/image2.gif"/></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5.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5.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5.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5.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5.xml"/></Relationships>
</file>

<file path=ppt/slides/_rels/slide35.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35.xml"/><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3" Type="http://schemas.openxmlformats.org/officeDocument/2006/relationships/image" Target="../media/image1.gif"/><Relationship Id="rId2" Type="http://schemas.openxmlformats.org/officeDocument/2006/relationships/notesSlide" Target="../notesSlides/notesSlide4.xml"/><Relationship Id="rId1" Type="http://schemas.openxmlformats.org/officeDocument/2006/relationships/slideLayout" Target="../slideLayouts/slideLayout4.xml"/><Relationship Id="rId4" Type="http://schemas.openxmlformats.org/officeDocument/2006/relationships/image" Target="../media/image2.gif"/></Relationships>
</file>

<file path=ppt/slides/_rels/slide5.xml.rels><?xml version="1.0" encoding="UTF-8" standalone="yes"?>
<Relationships xmlns="http://schemas.openxmlformats.org/package/2006/relationships"><Relationship Id="rId3" Type="http://schemas.openxmlformats.org/officeDocument/2006/relationships/image" Target="../media/image1.gif"/><Relationship Id="rId2" Type="http://schemas.openxmlformats.org/officeDocument/2006/relationships/notesSlide" Target="../notesSlides/notesSlide5.xml"/><Relationship Id="rId1" Type="http://schemas.openxmlformats.org/officeDocument/2006/relationships/slideLayout" Target="../slideLayouts/slideLayout4.xml"/><Relationship Id="rId4" Type="http://schemas.openxmlformats.org/officeDocument/2006/relationships/image" Target="../media/image2.gif"/></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3" Type="http://schemas.openxmlformats.org/officeDocument/2006/relationships/image" Target="../media/image3.gif"/><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3" Type="http://schemas.openxmlformats.org/officeDocument/2006/relationships/image" Target="../media/image3.gif"/><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3" Type="http://schemas.openxmlformats.org/officeDocument/2006/relationships/image" Target="../media/image3.gif"/><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NZ" sz="8000" dirty="0">
                <a:solidFill>
                  <a:schemeClr val="tx1">
                    <a:lumMod val="75000"/>
                    <a:lumOff val="25000"/>
                  </a:schemeClr>
                </a:solidFill>
              </a:rPr>
              <a:t>Two ways to live</a:t>
            </a:r>
          </a:p>
        </p:txBody>
      </p:sp>
      <p:sp>
        <p:nvSpPr>
          <p:cNvPr id="3" name="Subtitle 2"/>
          <p:cNvSpPr>
            <a:spLocks noGrp="1"/>
          </p:cNvSpPr>
          <p:nvPr>
            <p:ph type="subTitle" idx="1"/>
          </p:nvPr>
        </p:nvSpPr>
        <p:spPr/>
        <p:txBody>
          <a:bodyPr>
            <a:normAutofit/>
          </a:bodyPr>
          <a:lstStyle/>
          <a:p>
            <a:r>
              <a:rPr lang="en-NZ" sz="4400" dirty="0"/>
              <a:t>The Choice that we All Face</a:t>
            </a:r>
          </a:p>
        </p:txBody>
      </p:sp>
    </p:spTree>
    <p:extLst>
      <p:ext uri="{BB962C8B-B14F-4D97-AF65-F5344CB8AC3E}">
        <p14:creationId xmlns:p14="http://schemas.microsoft.com/office/powerpoint/2010/main" xmlns="" val="253841283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NZ" sz="4400" b="1" dirty="0">
                <a:solidFill>
                  <a:schemeClr val="tx1">
                    <a:lumMod val="75000"/>
                    <a:lumOff val="25000"/>
                  </a:schemeClr>
                </a:solidFill>
              </a:rPr>
              <a:t>What will God do about it?</a:t>
            </a:r>
          </a:p>
        </p:txBody>
      </p:sp>
    </p:spTree>
    <p:extLst>
      <p:ext uri="{BB962C8B-B14F-4D97-AF65-F5344CB8AC3E}">
        <p14:creationId xmlns:p14="http://schemas.microsoft.com/office/powerpoint/2010/main" xmlns="" val="356618418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57250" y="609599"/>
            <a:ext cx="7406640" cy="1618211"/>
          </a:xfrm>
        </p:spPr>
        <p:txBody>
          <a:bodyPr>
            <a:normAutofit/>
          </a:bodyPr>
          <a:lstStyle/>
          <a:p>
            <a:pPr algn="r"/>
            <a:r>
              <a:rPr lang="en-GB" sz="2800" b="1" i="1" dirty="0">
                <a:solidFill>
                  <a:schemeClr val="tx1">
                    <a:lumMod val="75000"/>
                    <a:lumOff val="25000"/>
                  </a:schemeClr>
                </a:solidFill>
              </a:rPr>
              <a:t>‘Man is destined to die once, </a:t>
            </a:r>
            <a:br>
              <a:rPr lang="en-GB" sz="2800" b="1" i="1" dirty="0">
                <a:solidFill>
                  <a:schemeClr val="tx1">
                    <a:lumMod val="75000"/>
                    <a:lumOff val="25000"/>
                  </a:schemeClr>
                </a:solidFill>
              </a:rPr>
            </a:br>
            <a:r>
              <a:rPr lang="en-GB" sz="2800" b="1" i="1" dirty="0">
                <a:solidFill>
                  <a:schemeClr val="tx1">
                    <a:lumMod val="75000"/>
                    <a:lumOff val="25000"/>
                  </a:schemeClr>
                </a:solidFill>
              </a:rPr>
              <a:t>and after that to face judgment.’</a:t>
            </a:r>
            <a:r>
              <a:rPr lang="en-GB" sz="2400" b="1" i="1" dirty="0">
                <a:solidFill>
                  <a:schemeClr val="tx1">
                    <a:lumMod val="75000"/>
                    <a:lumOff val="25000"/>
                  </a:schemeClr>
                </a:solidFill>
              </a:rPr>
              <a:t/>
            </a:r>
            <a:br>
              <a:rPr lang="en-GB" sz="2400" b="1" i="1" dirty="0">
                <a:solidFill>
                  <a:schemeClr val="tx1">
                    <a:lumMod val="75000"/>
                    <a:lumOff val="25000"/>
                  </a:schemeClr>
                </a:solidFill>
              </a:rPr>
            </a:br>
            <a:r>
              <a:rPr lang="en-GB" sz="2400" b="1" i="1" dirty="0">
                <a:solidFill>
                  <a:schemeClr val="tx1">
                    <a:lumMod val="75000"/>
                    <a:lumOff val="25000"/>
                  </a:schemeClr>
                </a:solidFill>
              </a:rPr>
              <a:t>Hebrews 9:27</a:t>
            </a:r>
            <a:endParaRPr lang="en-NZ" sz="2400" dirty="0">
              <a:solidFill>
                <a:schemeClr val="tx1">
                  <a:lumMod val="75000"/>
                  <a:lumOff val="25000"/>
                </a:schemeClr>
              </a:solidFill>
            </a:endParaRPr>
          </a:p>
        </p:txBody>
      </p:sp>
      <p:pic>
        <p:nvPicPr>
          <p:cNvPr id="5" name="Content Placeholder 4"/>
          <p:cNvPicPr>
            <a:picLocks noGrp="1" noChangeAspect="1"/>
          </p:cNvPicPr>
          <p:nvPr>
            <p:ph sz="half" idx="2"/>
          </p:nvPr>
        </p:nvPicPr>
        <p:blipFill>
          <a:blip r:embed="rId3"/>
          <a:stretch>
            <a:fillRect/>
          </a:stretch>
        </p:blipFill>
        <p:spPr>
          <a:xfrm>
            <a:off x="5241554" y="2427317"/>
            <a:ext cx="2555784" cy="3015026"/>
          </a:xfrm>
        </p:spPr>
      </p:pic>
      <p:sp>
        <p:nvSpPr>
          <p:cNvPr id="6" name="Content Placeholder 5"/>
          <p:cNvSpPr>
            <a:spLocks noGrp="1"/>
          </p:cNvSpPr>
          <p:nvPr>
            <p:ph sz="half" idx="1"/>
          </p:nvPr>
        </p:nvSpPr>
        <p:spPr/>
        <p:txBody>
          <a:bodyPr/>
          <a:lstStyle/>
          <a:p>
            <a:endParaRPr lang="en-NZ"/>
          </a:p>
        </p:txBody>
      </p:sp>
    </p:spTree>
    <p:extLst>
      <p:ext uri="{BB962C8B-B14F-4D97-AF65-F5344CB8AC3E}">
        <p14:creationId xmlns:p14="http://schemas.microsoft.com/office/powerpoint/2010/main" xmlns="" val="268939882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57250" y="609599"/>
            <a:ext cx="7406640" cy="1618211"/>
          </a:xfrm>
        </p:spPr>
        <p:txBody>
          <a:bodyPr>
            <a:normAutofit/>
          </a:bodyPr>
          <a:lstStyle/>
          <a:p>
            <a:pPr algn="r"/>
            <a:r>
              <a:rPr lang="en-GB" sz="2800" b="1" i="1" dirty="0">
                <a:solidFill>
                  <a:schemeClr val="tx1">
                    <a:lumMod val="75000"/>
                    <a:lumOff val="25000"/>
                  </a:schemeClr>
                </a:solidFill>
              </a:rPr>
              <a:t>‘Man is destined to die once, </a:t>
            </a:r>
            <a:br>
              <a:rPr lang="en-GB" sz="2800" b="1" i="1" dirty="0">
                <a:solidFill>
                  <a:schemeClr val="tx1">
                    <a:lumMod val="75000"/>
                    <a:lumOff val="25000"/>
                  </a:schemeClr>
                </a:solidFill>
              </a:rPr>
            </a:br>
            <a:r>
              <a:rPr lang="en-GB" sz="2800" b="1" i="1" dirty="0">
                <a:solidFill>
                  <a:schemeClr val="tx1">
                    <a:lumMod val="75000"/>
                    <a:lumOff val="25000"/>
                  </a:schemeClr>
                </a:solidFill>
              </a:rPr>
              <a:t>and after that to face judgment.’</a:t>
            </a:r>
            <a:r>
              <a:rPr lang="en-GB" sz="2400" b="1" i="1" dirty="0">
                <a:solidFill>
                  <a:schemeClr val="tx1">
                    <a:lumMod val="75000"/>
                    <a:lumOff val="25000"/>
                  </a:schemeClr>
                </a:solidFill>
              </a:rPr>
              <a:t/>
            </a:r>
            <a:br>
              <a:rPr lang="en-GB" sz="2400" b="1" i="1" dirty="0">
                <a:solidFill>
                  <a:schemeClr val="tx1">
                    <a:lumMod val="75000"/>
                    <a:lumOff val="25000"/>
                  </a:schemeClr>
                </a:solidFill>
              </a:rPr>
            </a:br>
            <a:r>
              <a:rPr lang="en-GB" sz="2400" b="1" i="1" dirty="0">
                <a:solidFill>
                  <a:schemeClr val="tx1">
                    <a:lumMod val="75000"/>
                    <a:lumOff val="25000"/>
                  </a:schemeClr>
                </a:solidFill>
              </a:rPr>
              <a:t>Hebrews 9:27</a:t>
            </a:r>
            <a:endParaRPr lang="en-NZ" sz="2400" dirty="0">
              <a:solidFill>
                <a:schemeClr val="tx1">
                  <a:lumMod val="75000"/>
                  <a:lumOff val="25000"/>
                </a:schemeClr>
              </a:solidFill>
            </a:endParaRPr>
          </a:p>
        </p:txBody>
      </p:sp>
      <p:sp>
        <p:nvSpPr>
          <p:cNvPr id="3" name="Content Placeholder 2"/>
          <p:cNvSpPr>
            <a:spLocks noGrp="1"/>
          </p:cNvSpPr>
          <p:nvPr>
            <p:ph sz="half" idx="1"/>
          </p:nvPr>
        </p:nvSpPr>
        <p:spPr>
          <a:xfrm>
            <a:off x="857250" y="2427317"/>
            <a:ext cx="3566160" cy="3653442"/>
          </a:xfrm>
        </p:spPr>
        <p:txBody>
          <a:bodyPr/>
          <a:lstStyle/>
          <a:p>
            <a:r>
              <a:rPr lang="en-GB" sz="3200" b="1" dirty="0"/>
              <a:t>God won’t let us rebel forever.</a:t>
            </a:r>
            <a:endParaRPr lang="en-NZ" sz="3200" dirty="0"/>
          </a:p>
          <a:p>
            <a:endParaRPr lang="en-NZ" dirty="0"/>
          </a:p>
        </p:txBody>
      </p:sp>
      <p:pic>
        <p:nvPicPr>
          <p:cNvPr id="5" name="Content Placeholder 4"/>
          <p:cNvPicPr>
            <a:picLocks noGrp="1" noChangeAspect="1"/>
          </p:cNvPicPr>
          <p:nvPr>
            <p:ph sz="half" idx="2"/>
          </p:nvPr>
        </p:nvPicPr>
        <p:blipFill>
          <a:blip r:embed="rId3"/>
          <a:stretch>
            <a:fillRect/>
          </a:stretch>
        </p:blipFill>
        <p:spPr>
          <a:xfrm>
            <a:off x="5241554" y="2427317"/>
            <a:ext cx="2555784" cy="3015026"/>
          </a:xfrm>
        </p:spPr>
      </p:pic>
    </p:spTree>
    <p:extLst>
      <p:ext uri="{BB962C8B-B14F-4D97-AF65-F5344CB8AC3E}">
        <p14:creationId xmlns:p14="http://schemas.microsoft.com/office/powerpoint/2010/main" xmlns="" val="268939882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57250" y="609599"/>
            <a:ext cx="7406640" cy="1618211"/>
          </a:xfrm>
        </p:spPr>
        <p:txBody>
          <a:bodyPr>
            <a:normAutofit/>
          </a:bodyPr>
          <a:lstStyle/>
          <a:p>
            <a:pPr algn="r"/>
            <a:r>
              <a:rPr lang="en-GB" sz="2800" b="1" i="1" dirty="0">
                <a:solidFill>
                  <a:schemeClr val="tx1">
                    <a:lumMod val="75000"/>
                    <a:lumOff val="25000"/>
                  </a:schemeClr>
                </a:solidFill>
              </a:rPr>
              <a:t>‘Man is destined to die once, </a:t>
            </a:r>
            <a:br>
              <a:rPr lang="en-GB" sz="2800" b="1" i="1" dirty="0">
                <a:solidFill>
                  <a:schemeClr val="tx1">
                    <a:lumMod val="75000"/>
                    <a:lumOff val="25000"/>
                  </a:schemeClr>
                </a:solidFill>
              </a:rPr>
            </a:br>
            <a:r>
              <a:rPr lang="en-GB" sz="2800" b="1" i="1" dirty="0">
                <a:solidFill>
                  <a:schemeClr val="tx1">
                    <a:lumMod val="75000"/>
                    <a:lumOff val="25000"/>
                  </a:schemeClr>
                </a:solidFill>
              </a:rPr>
              <a:t>and after that to face judgment.’</a:t>
            </a:r>
            <a:r>
              <a:rPr lang="en-GB" sz="2400" b="1" i="1" dirty="0">
                <a:solidFill>
                  <a:schemeClr val="tx1">
                    <a:lumMod val="75000"/>
                    <a:lumOff val="25000"/>
                  </a:schemeClr>
                </a:solidFill>
              </a:rPr>
              <a:t/>
            </a:r>
            <a:br>
              <a:rPr lang="en-GB" sz="2400" b="1" i="1" dirty="0">
                <a:solidFill>
                  <a:schemeClr val="tx1">
                    <a:lumMod val="75000"/>
                    <a:lumOff val="25000"/>
                  </a:schemeClr>
                </a:solidFill>
              </a:rPr>
            </a:br>
            <a:r>
              <a:rPr lang="en-GB" sz="2400" b="1" i="1" dirty="0">
                <a:solidFill>
                  <a:schemeClr val="tx1">
                    <a:lumMod val="75000"/>
                    <a:lumOff val="25000"/>
                  </a:schemeClr>
                </a:solidFill>
              </a:rPr>
              <a:t>Hebrews 9:27</a:t>
            </a:r>
            <a:endParaRPr lang="en-NZ" sz="2400" dirty="0">
              <a:solidFill>
                <a:schemeClr val="tx1">
                  <a:lumMod val="75000"/>
                  <a:lumOff val="25000"/>
                </a:schemeClr>
              </a:solidFill>
            </a:endParaRPr>
          </a:p>
        </p:txBody>
      </p:sp>
      <p:sp>
        <p:nvSpPr>
          <p:cNvPr id="3" name="Content Placeholder 2"/>
          <p:cNvSpPr>
            <a:spLocks noGrp="1"/>
          </p:cNvSpPr>
          <p:nvPr>
            <p:ph sz="half" idx="1"/>
          </p:nvPr>
        </p:nvSpPr>
        <p:spPr>
          <a:xfrm>
            <a:off x="857250" y="2427317"/>
            <a:ext cx="3566160" cy="3653442"/>
          </a:xfrm>
        </p:spPr>
        <p:txBody>
          <a:bodyPr/>
          <a:lstStyle/>
          <a:p>
            <a:r>
              <a:rPr lang="en-GB" sz="3200" b="1" dirty="0"/>
              <a:t>God won’t let us rebel forever.</a:t>
            </a:r>
            <a:endParaRPr lang="en-NZ" sz="3200" dirty="0"/>
          </a:p>
          <a:p>
            <a:r>
              <a:rPr lang="en-GB" sz="3200" b="1" dirty="0"/>
              <a:t>God’s punishment for rebellion is death and judgment</a:t>
            </a:r>
            <a:endParaRPr lang="en-NZ" sz="3200" dirty="0"/>
          </a:p>
          <a:p>
            <a:endParaRPr lang="en-NZ" dirty="0"/>
          </a:p>
        </p:txBody>
      </p:sp>
      <p:pic>
        <p:nvPicPr>
          <p:cNvPr id="5" name="Content Placeholder 4"/>
          <p:cNvPicPr>
            <a:picLocks noGrp="1" noChangeAspect="1"/>
          </p:cNvPicPr>
          <p:nvPr>
            <p:ph sz="half" idx="2"/>
          </p:nvPr>
        </p:nvPicPr>
        <p:blipFill>
          <a:blip r:embed="rId3"/>
          <a:stretch>
            <a:fillRect/>
          </a:stretch>
        </p:blipFill>
        <p:spPr>
          <a:xfrm>
            <a:off x="5241554" y="2427317"/>
            <a:ext cx="2555784" cy="3015026"/>
          </a:xfrm>
        </p:spPr>
      </p:pic>
    </p:spTree>
    <p:extLst>
      <p:ext uri="{BB962C8B-B14F-4D97-AF65-F5344CB8AC3E}">
        <p14:creationId xmlns:p14="http://schemas.microsoft.com/office/powerpoint/2010/main" xmlns="" val="268939882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NZ" dirty="0"/>
              <a:t>God’s justice sounds harsh, but…</a:t>
            </a:r>
          </a:p>
        </p:txBody>
      </p:sp>
    </p:spTree>
    <p:extLst>
      <p:ext uri="{BB962C8B-B14F-4D97-AF65-F5344CB8AC3E}">
        <p14:creationId xmlns:p14="http://schemas.microsoft.com/office/powerpoint/2010/main" xmlns="" val="242233997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857250" y="609600"/>
            <a:ext cx="7406640" cy="1817716"/>
          </a:xfrm>
        </p:spPr>
        <p:txBody>
          <a:bodyPr>
            <a:noAutofit/>
          </a:bodyPr>
          <a:lstStyle/>
          <a:p>
            <a:pPr algn="r"/>
            <a:r>
              <a:rPr lang="en-GB" sz="3200" b="1" i="1" dirty="0">
                <a:solidFill>
                  <a:schemeClr val="tx1">
                    <a:lumMod val="75000"/>
                    <a:lumOff val="25000"/>
                  </a:schemeClr>
                </a:solidFill>
              </a:rPr>
              <a:t>‘Christ dies for sins once for all, the righteous for the unrighteous, to bring you to God.’</a:t>
            </a:r>
            <a:r>
              <a:rPr lang="en-GB" sz="2400" b="1" i="1" dirty="0">
                <a:solidFill>
                  <a:schemeClr val="tx1">
                    <a:lumMod val="75000"/>
                    <a:lumOff val="25000"/>
                  </a:schemeClr>
                </a:solidFill>
              </a:rPr>
              <a:t/>
            </a:r>
            <a:br>
              <a:rPr lang="en-GB" sz="2400" b="1" i="1" dirty="0">
                <a:solidFill>
                  <a:schemeClr val="tx1">
                    <a:lumMod val="75000"/>
                    <a:lumOff val="25000"/>
                  </a:schemeClr>
                </a:solidFill>
              </a:rPr>
            </a:br>
            <a:r>
              <a:rPr lang="en-GB" sz="2400" b="1" i="1" dirty="0">
                <a:solidFill>
                  <a:schemeClr val="tx1">
                    <a:lumMod val="75000"/>
                    <a:lumOff val="25000"/>
                  </a:schemeClr>
                </a:solidFill>
              </a:rPr>
              <a:t>1 Peter 1:3</a:t>
            </a:r>
            <a:endParaRPr lang="en-NZ" sz="2400" dirty="0">
              <a:solidFill>
                <a:schemeClr val="tx1">
                  <a:lumMod val="75000"/>
                  <a:lumOff val="25000"/>
                </a:schemeClr>
              </a:solidFill>
            </a:endParaRPr>
          </a:p>
        </p:txBody>
      </p:sp>
      <p:sp>
        <p:nvSpPr>
          <p:cNvPr id="5" name="Content Placeholder 4"/>
          <p:cNvSpPr>
            <a:spLocks noGrp="1"/>
          </p:cNvSpPr>
          <p:nvPr>
            <p:ph sz="half" idx="1"/>
          </p:nvPr>
        </p:nvSpPr>
        <p:spPr>
          <a:xfrm>
            <a:off x="857250" y="2576944"/>
            <a:ext cx="4213514" cy="3773979"/>
          </a:xfrm>
        </p:spPr>
        <p:txBody>
          <a:bodyPr>
            <a:noAutofit/>
          </a:bodyPr>
          <a:lstStyle/>
          <a:p>
            <a:endParaRPr lang="en-NZ" sz="2800" dirty="0"/>
          </a:p>
        </p:txBody>
      </p:sp>
      <p:pic>
        <p:nvPicPr>
          <p:cNvPr id="1026" name="Picture 2" descr="http://www.matthiasmedia.com.au/2wtl/images/spacer.gif"/>
          <p:cNvPicPr>
            <a:picLocks noChangeAspect="1" noChangeArrowheads="1"/>
          </p:cNvPicPr>
          <p:nvPr/>
        </p:nvPicPr>
        <p:blipFill>
          <a:blip r:embed="rId3">
            <a:extLst>
              <a:ext uri="{28A0092B-C50C-407E-A947-70E740481C1C}">
                <a14:useLocalDpi xmlns:a14="http://schemas.microsoft.com/office/drawing/2010/main" xmlns="" val="0"/>
              </a:ext>
            </a:extLst>
          </a:blip>
          <a:srcRect/>
          <a:stretch>
            <a:fillRect/>
          </a:stretch>
        </p:blipFill>
        <p:spPr bwMode="auto">
          <a:xfrm>
            <a:off x="2514601" y="3665538"/>
            <a:ext cx="9525" cy="476250"/>
          </a:xfrm>
          <a:prstGeom prst="rect">
            <a:avLst/>
          </a:prstGeom>
          <a:noFill/>
          <a:extLst>
            <a:ext uri="{909E8E84-426E-40DD-AFC4-6F175D3DCCD1}">
              <a14:hiddenFill xmlns:a14="http://schemas.microsoft.com/office/drawing/2010/main" xmlns="">
                <a:solidFill>
                  <a:srgbClr val="FFFFFF"/>
                </a:solidFill>
              </a14:hiddenFill>
            </a:ext>
          </a:extLst>
        </p:spPr>
      </p:pic>
      <p:pic>
        <p:nvPicPr>
          <p:cNvPr id="3" name="Content Placeholder 2"/>
          <p:cNvPicPr>
            <a:picLocks noGrp="1" noChangeAspect="1"/>
          </p:cNvPicPr>
          <p:nvPr>
            <p:ph sz="half" idx="2"/>
          </p:nvPr>
        </p:nvPicPr>
        <p:blipFill>
          <a:blip r:embed="rId4"/>
          <a:stretch>
            <a:fillRect/>
          </a:stretch>
        </p:blipFill>
        <p:spPr>
          <a:xfrm>
            <a:off x="5979475" y="2576945"/>
            <a:ext cx="1789556" cy="3231142"/>
          </a:xfrm>
        </p:spPr>
      </p:pic>
    </p:spTree>
    <p:extLst>
      <p:ext uri="{BB962C8B-B14F-4D97-AF65-F5344CB8AC3E}">
        <p14:creationId xmlns:p14="http://schemas.microsoft.com/office/powerpoint/2010/main" xmlns="" val="98542351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857250" y="609600"/>
            <a:ext cx="7406640" cy="1817716"/>
          </a:xfrm>
        </p:spPr>
        <p:txBody>
          <a:bodyPr>
            <a:noAutofit/>
          </a:bodyPr>
          <a:lstStyle/>
          <a:p>
            <a:pPr algn="r"/>
            <a:r>
              <a:rPr lang="en-GB" sz="3200" b="1" i="1" dirty="0">
                <a:solidFill>
                  <a:schemeClr val="tx1">
                    <a:lumMod val="75000"/>
                    <a:lumOff val="25000"/>
                  </a:schemeClr>
                </a:solidFill>
              </a:rPr>
              <a:t>‘Christ dies for sins once for all, the righteous for the unrighteous, to bring you to God.’</a:t>
            </a:r>
            <a:r>
              <a:rPr lang="en-GB" sz="2400" b="1" i="1" dirty="0">
                <a:solidFill>
                  <a:schemeClr val="tx1">
                    <a:lumMod val="75000"/>
                    <a:lumOff val="25000"/>
                  </a:schemeClr>
                </a:solidFill>
              </a:rPr>
              <a:t/>
            </a:r>
            <a:br>
              <a:rPr lang="en-GB" sz="2400" b="1" i="1" dirty="0">
                <a:solidFill>
                  <a:schemeClr val="tx1">
                    <a:lumMod val="75000"/>
                    <a:lumOff val="25000"/>
                  </a:schemeClr>
                </a:solidFill>
              </a:rPr>
            </a:br>
            <a:r>
              <a:rPr lang="en-GB" sz="2400" b="1" i="1" dirty="0">
                <a:solidFill>
                  <a:schemeClr val="tx1">
                    <a:lumMod val="75000"/>
                    <a:lumOff val="25000"/>
                  </a:schemeClr>
                </a:solidFill>
              </a:rPr>
              <a:t>1 Peter 1:3</a:t>
            </a:r>
            <a:endParaRPr lang="en-NZ" sz="2400" dirty="0">
              <a:solidFill>
                <a:schemeClr val="tx1">
                  <a:lumMod val="75000"/>
                  <a:lumOff val="25000"/>
                </a:schemeClr>
              </a:solidFill>
            </a:endParaRPr>
          </a:p>
        </p:txBody>
      </p:sp>
      <p:sp>
        <p:nvSpPr>
          <p:cNvPr id="5" name="Content Placeholder 4"/>
          <p:cNvSpPr>
            <a:spLocks noGrp="1"/>
          </p:cNvSpPr>
          <p:nvPr>
            <p:ph sz="half" idx="1"/>
          </p:nvPr>
        </p:nvSpPr>
        <p:spPr>
          <a:xfrm>
            <a:off x="857250" y="2576944"/>
            <a:ext cx="4213514" cy="3773979"/>
          </a:xfrm>
        </p:spPr>
        <p:txBody>
          <a:bodyPr>
            <a:noAutofit/>
          </a:bodyPr>
          <a:lstStyle/>
          <a:p>
            <a:r>
              <a:rPr lang="en-GB" sz="2800" b="1" dirty="0"/>
              <a:t>Because of his love, God sent his son into the world: the man Jesus </a:t>
            </a:r>
            <a:r>
              <a:rPr lang="en-GB" sz="2800" b="1" dirty="0" smtClean="0"/>
              <a:t>Christ</a:t>
            </a:r>
            <a:endParaRPr lang="en-NZ" sz="2800" dirty="0"/>
          </a:p>
        </p:txBody>
      </p:sp>
      <p:pic>
        <p:nvPicPr>
          <p:cNvPr id="1026" name="Picture 2" descr="http://www.matthiasmedia.com.au/2wtl/images/spacer.gif"/>
          <p:cNvPicPr>
            <a:picLocks noChangeAspect="1" noChangeArrowheads="1"/>
          </p:cNvPicPr>
          <p:nvPr/>
        </p:nvPicPr>
        <p:blipFill>
          <a:blip r:embed="rId3">
            <a:extLst>
              <a:ext uri="{28A0092B-C50C-407E-A947-70E740481C1C}">
                <a14:useLocalDpi xmlns:a14="http://schemas.microsoft.com/office/drawing/2010/main" xmlns="" val="0"/>
              </a:ext>
            </a:extLst>
          </a:blip>
          <a:srcRect/>
          <a:stretch>
            <a:fillRect/>
          </a:stretch>
        </p:blipFill>
        <p:spPr bwMode="auto">
          <a:xfrm>
            <a:off x="2514601" y="3665538"/>
            <a:ext cx="9525" cy="476250"/>
          </a:xfrm>
          <a:prstGeom prst="rect">
            <a:avLst/>
          </a:prstGeom>
          <a:noFill/>
          <a:extLst>
            <a:ext uri="{909E8E84-426E-40DD-AFC4-6F175D3DCCD1}">
              <a14:hiddenFill xmlns:a14="http://schemas.microsoft.com/office/drawing/2010/main" xmlns="">
                <a:solidFill>
                  <a:srgbClr val="FFFFFF"/>
                </a:solidFill>
              </a14:hiddenFill>
            </a:ext>
          </a:extLst>
        </p:spPr>
      </p:pic>
      <p:pic>
        <p:nvPicPr>
          <p:cNvPr id="3" name="Content Placeholder 2"/>
          <p:cNvPicPr>
            <a:picLocks noGrp="1" noChangeAspect="1"/>
          </p:cNvPicPr>
          <p:nvPr>
            <p:ph sz="half" idx="2"/>
          </p:nvPr>
        </p:nvPicPr>
        <p:blipFill>
          <a:blip r:embed="rId4"/>
          <a:stretch>
            <a:fillRect/>
          </a:stretch>
        </p:blipFill>
        <p:spPr>
          <a:xfrm>
            <a:off x="5979475" y="2576945"/>
            <a:ext cx="1789556" cy="3231142"/>
          </a:xfrm>
        </p:spPr>
      </p:pic>
    </p:spTree>
    <p:extLst>
      <p:ext uri="{BB962C8B-B14F-4D97-AF65-F5344CB8AC3E}">
        <p14:creationId xmlns:p14="http://schemas.microsoft.com/office/powerpoint/2010/main" xmlns="" val="98542351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857250" y="609600"/>
            <a:ext cx="7406640" cy="1817716"/>
          </a:xfrm>
        </p:spPr>
        <p:txBody>
          <a:bodyPr>
            <a:noAutofit/>
          </a:bodyPr>
          <a:lstStyle/>
          <a:p>
            <a:pPr algn="r"/>
            <a:r>
              <a:rPr lang="en-GB" sz="3200" b="1" i="1" dirty="0">
                <a:solidFill>
                  <a:schemeClr val="tx1">
                    <a:lumMod val="75000"/>
                    <a:lumOff val="25000"/>
                  </a:schemeClr>
                </a:solidFill>
              </a:rPr>
              <a:t>‘Christ dies for sins once for all, the righteous for the unrighteous, to bring you to God.’</a:t>
            </a:r>
            <a:r>
              <a:rPr lang="en-GB" sz="2400" b="1" i="1" dirty="0">
                <a:solidFill>
                  <a:schemeClr val="tx1">
                    <a:lumMod val="75000"/>
                    <a:lumOff val="25000"/>
                  </a:schemeClr>
                </a:solidFill>
              </a:rPr>
              <a:t/>
            </a:r>
            <a:br>
              <a:rPr lang="en-GB" sz="2400" b="1" i="1" dirty="0">
                <a:solidFill>
                  <a:schemeClr val="tx1">
                    <a:lumMod val="75000"/>
                    <a:lumOff val="25000"/>
                  </a:schemeClr>
                </a:solidFill>
              </a:rPr>
            </a:br>
            <a:r>
              <a:rPr lang="en-GB" sz="2400" b="1" i="1" dirty="0">
                <a:solidFill>
                  <a:schemeClr val="tx1">
                    <a:lumMod val="75000"/>
                    <a:lumOff val="25000"/>
                  </a:schemeClr>
                </a:solidFill>
              </a:rPr>
              <a:t>1 Peter 1:3</a:t>
            </a:r>
            <a:endParaRPr lang="en-NZ" sz="2400" dirty="0">
              <a:solidFill>
                <a:schemeClr val="tx1">
                  <a:lumMod val="75000"/>
                  <a:lumOff val="25000"/>
                </a:schemeClr>
              </a:solidFill>
            </a:endParaRPr>
          </a:p>
        </p:txBody>
      </p:sp>
      <p:sp>
        <p:nvSpPr>
          <p:cNvPr id="5" name="Content Placeholder 4"/>
          <p:cNvSpPr>
            <a:spLocks noGrp="1"/>
          </p:cNvSpPr>
          <p:nvPr>
            <p:ph sz="half" idx="1"/>
          </p:nvPr>
        </p:nvSpPr>
        <p:spPr>
          <a:xfrm>
            <a:off x="857250" y="2576944"/>
            <a:ext cx="4213514" cy="3773979"/>
          </a:xfrm>
        </p:spPr>
        <p:txBody>
          <a:bodyPr>
            <a:noAutofit/>
          </a:bodyPr>
          <a:lstStyle/>
          <a:p>
            <a:r>
              <a:rPr lang="en-GB" sz="2800" b="1" dirty="0"/>
              <a:t>Because of his love, God sent his son into the world: the man Jesus Christ</a:t>
            </a:r>
            <a:endParaRPr lang="en-NZ" sz="2800" dirty="0"/>
          </a:p>
          <a:p>
            <a:r>
              <a:rPr lang="en-GB" sz="2800" b="1" dirty="0"/>
              <a:t>Jesus always lived under God’s rule</a:t>
            </a:r>
            <a:endParaRPr lang="en-NZ" sz="2800" dirty="0"/>
          </a:p>
          <a:p>
            <a:endParaRPr lang="en-NZ" sz="2800" dirty="0"/>
          </a:p>
        </p:txBody>
      </p:sp>
      <p:pic>
        <p:nvPicPr>
          <p:cNvPr id="1026" name="Picture 2" descr="http://www.matthiasmedia.com.au/2wtl/images/spacer.gif"/>
          <p:cNvPicPr>
            <a:picLocks noChangeAspect="1" noChangeArrowheads="1"/>
          </p:cNvPicPr>
          <p:nvPr/>
        </p:nvPicPr>
        <p:blipFill>
          <a:blip r:embed="rId3">
            <a:extLst>
              <a:ext uri="{28A0092B-C50C-407E-A947-70E740481C1C}">
                <a14:useLocalDpi xmlns:a14="http://schemas.microsoft.com/office/drawing/2010/main" xmlns="" val="0"/>
              </a:ext>
            </a:extLst>
          </a:blip>
          <a:srcRect/>
          <a:stretch>
            <a:fillRect/>
          </a:stretch>
        </p:blipFill>
        <p:spPr bwMode="auto">
          <a:xfrm>
            <a:off x="2514601" y="3665538"/>
            <a:ext cx="9525" cy="476250"/>
          </a:xfrm>
          <a:prstGeom prst="rect">
            <a:avLst/>
          </a:prstGeom>
          <a:noFill/>
          <a:extLst>
            <a:ext uri="{909E8E84-426E-40DD-AFC4-6F175D3DCCD1}">
              <a14:hiddenFill xmlns:a14="http://schemas.microsoft.com/office/drawing/2010/main" xmlns="">
                <a:solidFill>
                  <a:srgbClr val="FFFFFF"/>
                </a:solidFill>
              </a14:hiddenFill>
            </a:ext>
          </a:extLst>
        </p:spPr>
      </p:pic>
      <p:pic>
        <p:nvPicPr>
          <p:cNvPr id="3" name="Content Placeholder 2"/>
          <p:cNvPicPr>
            <a:picLocks noGrp="1" noChangeAspect="1"/>
          </p:cNvPicPr>
          <p:nvPr>
            <p:ph sz="half" idx="2"/>
          </p:nvPr>
        </p:nvPicPr>
        <p:blipFill>
          <a:blip r:embed="rId4"/>
          <a:stretch>
            <a:fillRect/>
          </a:stretch>
        </p:blipFill>
        <p:spPr>
          <a:xfrm>
            <a:off x="5979475" y="2576945"/>
            <a:ext cx="1789556" cy="3231142"/>
          </a:xfrm>
        </p:spPr>
      </p:pic>
    </p:spTree>
    <p:extLst>
      <p:ext uri="{BB962C8B-B14F-4D97-AF65-F5344CB8AC3E}">
        <p14:creationId xmlns:p14="http://schemas.microsoft.com/office/powerpoint/2010/main" xmlns="" val="985423514"/>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857250" y="609600"/>
            <a:ext cx="7406640" cy="1817716"/>
          </a:xfrm>
        </p:spPr>
        <p:txBody>
          <a:bodyPr>
            <a:noAutofit/>
          </a:bodyPr>
          <a:lstStyle/>
          <a:p>
            <a:pPr algn="r"/>
            <a:r>
              <a:rPr lang="en-GB" sz="3200" b="1" i="1" dirty="0">
                <a:solidFill>
                  <a:schemeClr val="tx1">
                    <a:lumMod val="75000"/>
                    <a:lumOff val="25000"/>
                  </a:schemeClr>
                </a:solidFill>
              </a:rPr>
              <a:t>‘Christ dies for sins once for all, the righteous for the unrighteous, to bring you to God.’</a:t>
            </a:r>
            <a:r>
              <a:rPr lang="en-GB" sz="2400" b="1" i="1" dirty="0">
                <a:solidFill>
                  <a:schemeClr val="tx1">
                    <a:lumMod val="75000"/>
                    <a:lumOff val="25000"/>
                  </a:schemeClr>
                </a:solidFill>
              </a:rPr>
              <a:t/>
            </a:r>
            <a:br>
              <a:rPr lang="en-GB" sz="2400" b="1" i="1" dirty="0">
                <a:solidFill>
                  <a:schemeClr val="tx1">
                    <a:lumMod val="75000"/>
                    <a:lumOff val="25000"/>
                  </a:schemeClr>
                </a:solidFill>
              </a:rPr>
            </a:br>
            <a:r>
              <a:rPr lang="en-GB" sz="2400" b="1" i="1" dirty="0">
                <a:solidFill>
                  <a:schemeClr val="tx1">
                    <a:lumMod val="75000"/>
                    <a:lumOff val="25000"/>
                  </a:schemeClr>
                </a:solidFill>
              </a:rPr>
              <a:t>1 Peter 1:3</a:t>
            </a:r>
            <a:endParaRPr lang="en-NZ" sz="2400" dirty="0">
              <a:solidFill>
                <a:schemeClr val="tx1">
                  <a:lumMod val="75000"/>
                  <a:lumOff val="25000"/>
                </a:schemeClr>
              </a:solidFill>
            </a:endParaRPr>
          </a:p>
        </p:txBody>
      </p:sp>
      <p:sp>
        <p:nvSpPr>
          <p:cNvPr id="5" name="Content Placeholder 4"/>
          <p:cNvSpPr>
            <a:spLocks noGrp="1"/>
          </p:cNvSpPr>
          <p:nvPr>
            <p:ph sz="half" idx="1"/>
          </p:nvPr>
        </p:nvSpPr>
        <p:spPr>
          <a:xfrm>
            <a:off x="857250" y="2576944"/>
            <a:ext cx="4213514" cy="3773979"/>
          </a:xfrm>
        </p:spPr>
        <p:txBody>
          <a:bodyPr>
            <a:noAutofit/>
          </a:bodyPr>
          <a:lstStyle/>
          <a:p>
            <a:r>
              <a:rPr lang="en-GB" sz="2800" b="1" dirty="0"/>
              <a:t>Because of his love, God sent his son into the world: the man Jesus Christ</a:t>
            </a:r>
            <a:endParaRPr lang="en-NZ" sz="2800" dirty="0"/>
          </a:p>
          <a:p>
            <a:r>
              <a:rPr lang="en-GB" sz="2800" b="1" dirty="0"/>
              <a:t>Jesus always lived under God’s rule</a:t>
            </a:r>
            <a:endParaRPr lang="en-NZ" sz="2800" dirty="0"/>
          </a:p>
          <a:p>
            <a:r>
              <a:rPr lang="en-GB" sz="2800" b="1" dirty="0"/>
              <a:t>Yet by dying in our place he took our punishment and brought forgiveness</a:t>
            </a:r>
            <a:endParaRPr lang="en-NZ" sz="2800" dirty="0"/>
          </a:p>
        </p:txBody>
      </p:sp>
      <p:pic>
        <p:nvPicPr>
          <p:cNvPr id="1026" name="Picture 2" descr="http://www.matthiasmedia.com.au/2wtl/images/spacer.gif"/>
          <p:cNvPicPr>
            <a:picLocks noChangeAspect="1" noChangeArrowheads="1"/>
          </p:cNvPicPr>
          <p:nvPr/>
        </p:nvPicPr>
        <p:blipFill>
          <a:blip r:embed="rId3">
            <a:extLst>
              <a:ext uri="{28A0092B-C50C-407E-A947-70E740481C1C}">
                <a14:useLocalDpi xmlns:a14="http://schemas.microsoft.com/office/drawing/2010/main" xmlns="" val="0"/>
              </a:ext>
            </a:extLst>
          </a:blip>
          <a:srcRect/>
          <a:stretch>
            <a:fillRect/>
          </a:stretch>
        </p:blipFill>
        <p:spPr bwMode="auto">
          <a:xfrm>
            <a:off x="2514601" y="3665538"/>
            <a:ext cx="9525" cy="476250"/>
          </a:xfrm>
          <a:prstGeom prst="rect">
            <a:avLst/>
          </a:prstGeom>
          <a:noFill/>
          <a:extLst>
            <a:ext uri="{909E8E84-426E-40DD-AFC4-6F175D3DCCD1}">
              <a14:hiddenFill xmlns:a14="http://schemas.microsoft.com/office/drawing/2010/main" xmlns="">
                <a:solidFill>
                  <a:srgbClr val="FFFFFF"/>
                </a:solidFill>
              </a14:hiddenFill>
            </a:ext>
          </a:extLst>
        </p:spPr>
      </p:pic>
      <p:pic>
        <p:nvPicPr>
          <p:cNvPr id="3" name="Content Placeholder 2"/>
          <p:cNvPicPr>
            <a:picLocks noGrp="1" noChangeAspect="1"/>
          </p:cNvPicPr>
          <p:nvPr>
            <p:ph sz="half" idx="2"/>
          </p:nvPr>
        </p:nvPicPr>
        <p:blipFill>
          <a:blip r:embed="rId4"/>
          <a:stretch>
            <a:fillRect/>
          </a:stretch>
        </p:blipFill>
        <p:spPr>
          <a:xfrm>
            <a:off x="5979475" y="2576945"/>
            <a:ext cx="1789556" cy="3231142"/>
          </a:xfrm>
        </p:spPr>
      </p:pic>
    </p:spTree>
    <p:extLst>
      <p:ext uri="{BB962C8B-B14F-4D97-AF65-F5344CB8AC3E}">
        <p14:creationId xmlns:p14="http://schemas.microsoft.com/office/powerpoint/2010/main" xmlns="" val="985423514"/>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NZ" dirty="0"/>
              <a:t>And, that is not all…</a:t>
            </a:r>
          </a:p>
        </p:txBody>
      </p:sp>
    </p:spTree>
    <p:extLst>
      <p:ext uri="{BB962C8B-B14F-4D97-AF65-F5344CB8AC3E}">
        <p14:creationId xmlns:p14="http://schemas.microsoft.com/office/powerpoint/2010/main" xmlns="" val="286758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857250" y="609600"/>
            <a:ext cx="7406640" cy="1817716"/>
          </a:xfrm>
        </p:spPr>
        <p:txBody>
          <a:bodyPr>
            <a:noAutofit/>
          </a:bodyPr>
          <a:lstStyle/>
          <a:p>
            <a:pPr algn="r"/>
            <a:r>
              <a:rPr lang="en-GB" sz="2800" b="1" i="1" dirty="0">
                <a:solidFill>
                  <a:schemeClr val="tx1">
                    <a:lumMod val="75000"/>
                    <a:lumOff val="25000"/>
                  </a:schemeClr>
                </a:solidFill>
              </a:rPr>
              <a:t>‘You are worthy our Lord and God, to receive glory and honour and power, for you created all things, and by your will they were created and have their being.’</a:t>
            </a:r>
            <a:br>
              <a:rPr lang="en-GB" sz="2800" b="1" i="1" dirty="0">
                <a:solidFill>
                  <a:schemeClr val="tx1">
                    <a:lumMod val="75000"/>
                    <a:lumOff val="25000"/>
                  </a:schemeClr>
                </a:solidFill>
              </a:rPr>
            </a:br>
            <a:r>
              <a:rPr lang="en-GB" sz="2400" b="1" i="1" dirty="0">
                <a:solidFill>
                  <a:schemeClr val="tx1">
                    <a:lumMod val="75000"/>
                    <a:lumOff val="25000"/>
                  </a:schemeClr>
                </a:solidFill>
              </a:rPr>
              <a:t>Revelation 4:11</a:t>
            </a:r>
            <a:endParaRPr lang="en-NZ" sz="2400" dirty="0">
              <a:solidFill>
                <a:schemeClr val="tx1">
                  <a:lumMod val="75000"/>
                  <a:lumOff val="25000"/>
                </a:schemeClr>
              </a:solidFill>
            </a:endParaRPr>
          </a:p>
        </p:txBody>
      </p:sp>
      <p:pic>
        <p:nvPicPr>
          <p:cNvPr id="8" name="Content Placeholder 7"/>
          <p:cNvPicPr>
            <a:picLocks noGrp="1" noChangeAspect="1"/>
          </p:cNvPicPr>
          <p:nvPr>
            <p:ph sz="half" idx="2"/>
          </p:nvPr>
        </p:nvPicPr>
        <p:blipFill>
          <a:blip r:embed="rId3"/>
          <a:stretch>
            <a:fillRect/>
          </a:stretch>
        </p:blipFill>
        <p:spPr>
          <a:xfrm>
            <a:off x="6610249" y="2576945"/>
            <a:ext cx="1653641" cy="3503814"/>
          </a:xfrm>
        </p:spPr>
      </p:pic>
      <p:pic>
        <p:nvPicPr>
          <p:cNvPr id="1026" name="Picture 2" descr="http://www.matthiasmedia.com.au/2wtl/images/spacer.gif"/>
          <p:cNvPicPr>
            <a:picLocks noChangeAspect="1" noChangeArrowheads="1"/>
          </p:cNvPicPr>
          <p:nvPr/>
        </p:nvPicPr>
        <p:blipFill>
          <a:blip r:embed="rId4">
            <a:extLst>
              <a:ext uri="{28A0092B-C50C-407E-A947-70E740481C1C}">
                <a14:useLocalDpi xmlns:a14="http://schemas.microsoft.com/office/drawing/2010/main" xmlns="" val="0"/>
              </a:ext>
            </a:extLst>
          </a:blip>
          <a:srcRect/>
          <a:stretch>
            <a:fillRect/>
          </a:stretch>
        </p:blipFill>
        <p:spPr bwMode="auto">
          <a:xfrm>
            <a:off x="2514601" y="3665538"/>
            <a:ext cx="9525" cy="476250"/>
          </a:xfrm>
          <a:prstGeom prst="rect">
            <a:avLst/>
          </a:prstGeom>
          <a:noFill/>
          <a:extLst>
            <a:ext uri="{909E8E84-426E-40DD-AFC4-6F175D3DCCD1}">
              <a14:hiddenFill xmlns:a14="http://schemas.microsoft.com/office/drawing/2010/main" xmlns="">
                <a:solidFill>
                  <a:srgbClr val="FFFFFF"/>
                </a:solidFill>
              </a14:hiddenFill>
            </a:ext>
          </a:extLst>
        </p:spPr>
      </p:pic>
      <p:sp>
        <p:nvSpPr>
          <p:cNvPr id="7" name="Content Placeholder 6"/>
          <p:cNvSpPr>
            <a:spLocks noGrp="1"/>
          </p:cNvSpPr>
          <p:nvPr>
            <p:ph sz="half" idx="1"/>
          </p:nvPr>
        </p:nvSpPr>
        <p:spPr/>
        <p:txBody>
          <a:bodyPr/>
          <a:lstStyle/>
          <a:p>
            <a:endParaRPr lang="en-NZ"/>
          </a:p>
        </p:txBody>
      </p:sp>
    </p:spTree>
    <p:extLst>
      <p:ext uri="{BB962C8B-B14F-4D97-AF65-F5344CB8AC3E}">
        <p14:creationId xmlns:p14="http://schemas.microsoft.com/office/powerpoint/2010/main" xmlns="" val="3385633296"/>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857250" y="609599"/>
            <a:ext cx="7406640" cy="2089405"/>
          </a:xfrm>
        </p:spPr>
        <p:txBody>
          <a:bodyPr>
            <a:noAutofit/>
          </a:bodyPr>
          <a:lstStyle/>
          <a:p>
            <a:pPr algn="r"/>
            <a:r>
              <a:rPr lang="en-GB" sz="2800" b="1" i="1" dirty="0">
                <a:solidFill>
                  <a:schemeClr val="tx1">
                    <a:lumMod val="75000"/>
                    <a:lumOff val="25000"/>
                  </a:schemeClr>
                </a:solidFill>
              </a:rPr>
              <a:t>‘Praise be to the God and Father of our Lord Jesus Christ!  In his great mercy he has given us new birth into a living hope through the resurrection of Jesus Christ from the dead.’</a:t>
            </a:r>
            <a:br>
              <a:rPr lang="en-GB" sz="2800" b="1" i="1" dirty="0">
                <a:solidFill>
                  <a:schemeClr val="tx1">
                    <a:lumMod val="75000"/>
                    <a:lumOff val="25000"/>
                  </a:schemeClr>
                </a:solidFill>
              </a:rPr>
            </a:br>
            <a:r>
              <a:rPr lang="en-GB" sz="2800" b="1" i="1" dirty="0">
                <a:solidFill>
                  <a:schemeClr val="tx1">
                    <a:lumMod val="75000"/>
                    <a:lumOff val="25000"/>
                  </a:schemeClr>
                </a:solidFill>
              </a:rPr>
              <a:t>1 Peter 1:3</a:t>
            </a:r>
            <a:endParaRPr lang="en-NZ" sz="1600" dirty="0">
              <a:solidFill>
                <a:schemeClr val="tx1">
                  <a:lumMod val="75000"/>
                  <a:lumOff val="25000"/>
                </a:schemeClr>
              </a:solidFill>
            </a:endParaRPr>
          </a:p>
        </p:txBody>
      </p:sp>
      <p:pic>
        <p:nvPicPr>
          <p:cNvPr id="1026" name="Picture 2" descr="http://www.matthiasmedia.com.au/2wtl/images/spacer.gif"/>
          <p:cNvPicPr>
            <a:picLocks noChangeAspect="1" noChangeArrowheads="1"/>
          </p:cNvPicPr>
          <p:nvPr/>
        </p:nvPicPr>
        <p:blipFill>
          <a:blip r:embed="rId3">
            <a:extLst>
              <a:ext uri="{28A0092B-C50C-407E-A947-70E740481C1C}">
                <a14:useLocalDpi xmlns:a14="http://schemas.microsoft.com/office/drawing/2010/main" xmlns="" val="0"/>
              </a:ext>
            </a:extLst>
          </a:blip>
          <a:srcRect/>
          <a:stretch>
            <a:fillRect/>
          </a:stretch>
        </p:blipFill>
        <p:spPr bwMode="auto">
          <a:xfrm>
            <a:off x="2514601" y="3665538"/>
            <a:ext cx="9525" cy="476250"/>
          </a:xfrm>
          <a:prstGeom prst="rect">
            <a:avLst/>
          </a:prstGeom>
          <a:noFill/>
          <a:extLst>
            <a:ext uri="{909E8E84-426E-40DD-AFC4-6F175D3DCCD1}">
              <a14:hiddenFill xmlns:a14="http://schemas.microsoft.com/office/drawing/2010/main" xmlns="">
                <a:solidFill>
                  <a:srgbClr val="FFFFFF"/>
                </a:solidFill>
              </a14:hiddenFill>
            </a:ext>
          </a:extLst>
        </p:spPr>
      </p:pic>
      <p:pic>
        <p:nvPicPr>
          <p:cNvPr id="3" name="Content Placeholder 2"/>
          <p:cNvPicPr>
            <a:picLocks noGrp="1" noChangeAspect="1"/>
          </p:cNvPicPr>
          <p:nvPr>
            <p:ph sz="half" idx="2"/>
          </p:nvPr>
        </p:nvPicPr>
        <p:blipFill>
          <a:blip r:embed="rId4"/>
          <a:stretch>
            <a:fillRect/>
          </a:stretch>
        </p:blipFill>
        <p:spPr>
          <a:xfrm>
            <a:off x="6080761" y="2699005"/>
            <a:ext cx="1679171" cy="2885566"/>
          </a:xfrm>
        </p:spPr>
      </p:pic>
      <p:sp>
        <p:nvSpPr>
          <p:cNvPr id="7" name="Content Placeholder 6"/>
          <p:cNvSpPr>
            <a:spLocks noGrp="1"/>
          </p:cNvSpPr>
          <p:nvPr>
            <p:ph sz="half" idx="1"/>
          </p:nvPr>
        </p:nvSpPr>
        <p:spPr/>
        <p:txBody>
          <a:bodyPr/>
          <a:lstStyle/>
          <a:p>
            <a:endParaRPr lang="en-NZ"/>
          </a:p>
        </p:txBody>
      </p:sp>
    </p:spTree>
    <p:extLst>
      <p:ext uri="{BB962C8B-B14F-4D97-AF65-F5344CB8AC3E}">
        <p14:creationId xmlns:p14="http://schemas.microsoft.com/office/powerpoint/2010/main" xmlns="" val="2797002531"/>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857250" y="609599"/>
            <a:ext cx="7406640" cy="2089405"/>
          </a:xfrm>
        </p:spPr>
        <p:txBody>
          <a:bodyPr>
            <a:noAutofit/>
          </a:bodyPr>
          <a:lstStyle/>
          <a:p>
            <a:pPr algn="r"/>
            <a:r>
              <a:rPr lang="en-GB" sz="2800" b="1" i="1" dirty="0">
                <a:solidFill>
                  <a:schemeClr val="tx1">
                    <a:lumMod val="75000"/>
                    <a:lumOff val="25000"/>
                  </a:schemeClr>
                </a:solidFill>
              </a:rPr>
              <a:t>‘Praise be to the God and Father of our Lord Jesus Christ!  In his great mercy he has given us new birth into a living hope through the resurrection of Jesus Christ from the dead.’</a:t>
            </a:r>
            <a:br>
              <a:rPr lang="en-GB" sz="2800" b="1" i="1" dirty="0">
                <a:solidFill>
                  <a:schemeClr val="tx1">
                    <a:lumMod val="75000"/>
                    <a:lumOff val="25000"/>
                  </a:schemeClr>
                </a:solidFill>
              </a:rPr>
            </a:br>
            <a:r>
              <a:rPr lang="en-GB" sz="2800" b="1" i="1" dirty="0">
                <a:solidFill>
                  <a:schemeClr val="tx1">
                    <a:lumMod val="75000"/>
                    <a:lumOff val="25000"/>
                  </a:schemeClr>
                </a:solidFill>
              </a:rPr>
              <a:t>1 Peter 1:3</a:t>
            </a:r>
            <a:endParaRPr lang="en-NZ" sz="1600" dirty="0">
              <a:solidFill>
                <a:schemeClr val="tx1">
                  <a:lumMod val="75000"/>
                  <a:lumOff val="25000"/>
                </a:schemeClr>
              </a:solidFill>
            </a:endParaRPr>
          </a:p>
        </p:txBody>
      </p:sp>
      <p:sp>
        <p:nvSpPr>
          <p:cNvPr id="5" name="Content Placeholder 4"/>
          <p:cNvSpPr>
            <a:spLocks noGrp="1"/>
          </p:cNvSpPr>
          <p:nvPr>
            <p:ph sz="half" idx="1"/>
          </p:nvPr>
        </p:nvSpPr>
        <p:spPr>
          <a:xfrm>
            <a:off x="857250" y="2699005"/>
            <a:ext cx="3566160" cy="3503814"/>
          </a:xfrm>
        </p:spPr>
        <p:txBody>
          <a:bodyPr>
            <a:normAutofit/>
          </a:bodyPr>
          <a:lstStyle/>
          <a:p>
            <a:r>
              <a:rPr lang="en-GB" sz="2800" b="1" dirty="0"/>
              <a:t>God raised Jesus to life again as the ruler of the world</a:t>
            </a:r>
            <a:r>
              <a:rPr lang="en-GB" sz="2800" b="1" dirty="0" smtClean="0"/>
              <a:t>.</a:t>
            </a:r>
            <a:endParaRPr lang="en-NZ" sz="2800" b="1" dirty="0"/>
          </a:p>
        </p:txBody>
      </p:sp>
      <p:pic>
        <p:nvPicPr>
          <p:cNvPr id="1026" name="Picture 2" descr="http://www.matthiasmedia.com.au/2wtl/images/spacer.gif"/>
          <p:cNvPicPr>
            <a:picLocks noChangeAspect="1" noChangeArrowheads="1"/>
          </p:cNvPicPr>
          <p:nvPr/>
        </p:nvPicPr>
        <p:blipFill>
          <a:blip r:embed="rId3">
            <a:extLst>
              <a:ext uri="{28A0092B-C50C-407E-A947-70E740481C1C}">
                <a14:useLocalDpi xmlns:a14="http://schemas.microsoft.com/office/drawing/2010/main" xmlns="" val="0"/>
              </a:ext>
            </a:extLst>
          </a:blip>
          <a:srcRect/>
          <a:stretch>
            <a:fillRect/>
          </a:stretch>
        </p:blipFill>
        <p:spPr bwMode="auto">
          <a:xfrm>
            <a:off x="2514601" y="3665538"/>
            <a:ext cx="9525" cy="476250"/>
          </a:xfrm>
          <a:prstGeom prst="rect">
            <a:avLst/>
          </a:prstGeom>
          <a:noFill/>
          <a:extLst>
            <a:ext uri="{909E8E84-426E-40DD-AFC4-6F175D3DCCD1}">
              <a14:hiddenFill xmlns:a14="http://schemas.microsoft.com/office/drawing/2010/main" xmlns="">
                <a:solidFill>
                  <a:srgbClr val="FFFFFF"/>
                </a:solidFill>
              </a14:hiddenFill>
            </a:ext>
          </a:extLst>
        </p:spPr>
      </p:pic>
      <p:pic>
        <p:nvPicPr>
          <p:cNvPr id="3" name="Content Placeholder 2"/>
          <p:cNvPicPr>
            <a:picLocks noGrp="1" noChangeAspect="1"/>
          </p:cNvPicPr>
          <p:nvPr>
            <p:ph sz="half" idx="2"/>
          </p:nvPr>
        </p:nvPicPr>
        <p:blipFill>
          <a:blip r:embed="rId4"/>
          <a:stretch>
            <a:fillRect/>
          </a:stretch>
        </p:blipFill>
        <p:spPr>
          <a:xfrm>
            <a:off x="6080761" y="2699005"/>
            <a:ext cx="1679171" cy="2885566"/>
          </a:xfrm>
        </p:spPr>
      </p:pic>
    </p:spTree>
    <p:extLst>
      <p:ext uri="{BB962C8B-B14F-4D97-AF65-F5344CB8AC3E}">
        <p14:creationId xmlns:p14="http://schemas.microsoft.com/office/powerpoint/2010/main" xmlns="" val="2797002531"/>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857250" y="609599"/>
            <a:ext cx="7406640" cy="2089405"/>
          </a:xfrm>
        </p:spPr>
        <p:txBody>
          <a:bodyPr>
            <a:noAutofit/>
          </a:bodyPr>
          <a:lstStyle/>
          <a:p>
            <a:pPr algn="r"/>
            <a:r>
              <a:rPr lang="en-GB" sz="2800" b="1" i="1" dirty="0">
                <a:solidFill>
                  <a:schemeClr val="tx1">
                    <a:lumMod val="75000"/>
                    <a:lumOff val="25000"/>
                  </a:schemeClr>
                </a:solidFill>
              </a:rPr>
              <a:t>‘Praise be to the God and Father of our Lord Jesus Christ!  In his great mercy he has given us new birth into a living hope through the resurrection of Jesus Christ from the dead.’</a:t>
            </a:r>
            <a:br>
              <a:rPr lang="en-GB" sz="2800" b="1" i="1" dirty="0">
                <a:solidFill>
                  <a:schemeClr val="tx1">
                    <a:lumMod val="75000"/>
                    <a:lumOff val="25000"/>
                  </a:schemeClr>
                </a:solidFill>
              </a:rPr>
            </a:br>
            <a:r>
              <a:rPr lang="en-GB" sz="2800" b="1" i="1" dirty="0">
                <a:solidFill>
                  <a:schemeClr val="tx1">
                    <a:lumMod val="75000"/>
                    <a:lumOff val="25000"/>
                  </a:schemeClr>
                </a:solidFill>
              </a:rPr>
              <a:t>1 Peter 1:3</a:t>
            </a:r>
            <a:endParaRPr lang="en-NZ" sz="1600" dirty="0">
              <a:solidFill>
                <a:schemeClr val="tx1">
                  <a:lumMod val="75000"/>
                  <a:lumOff val="25000"/>
                </a:schemeClr>
              </a:solidFill>
            </a:endParaRPr>
          </a:p>
        </p:txBody>
      </p:sp>
      <p:sp>
        <p:nvSpPr>
          <p:cNvPr id="5" name="Content Placeholder 4"/>
          <p:cNvSpPr>
            <a:spLocks noGrp="1"/>
          </p:cNvSpPr>
          <p:nvPr>
            <p:ph sz="half" idx="1"/>
          </p:nvPr>
        </p:nvSpPr>
        <p:spPr>
          <a:xfrm>
            <a:off x="857250" y="2699005"/>
            <a:ext cx="3566160" cy="3503814"/>
          </a:xfrm>
        </p:spPr>
        <p:txBody>
          <a:bodyPr>
            <a:normAutofit/>
          </a:bodyPr>
          <a:lstStyle/>
          <a:p>
            <a:r>
              <a:rPr lang="en-GB" sz="2800" b="1" dirty="0"/>
              <a:t>God raised Jesus to life again as the ruler of the world.</a:t>
            </a:r>
            <a:endParaRPr lang="en-NZ" sz="2800" b="1" dirty="0"/>
          </a:p>
          <a:p>
            <a:r>
              <a:rPr lang="en-GB" sz="2800" b="1" dirty="0"/>
              <a:t>Jesus has conquered death, now gives new life, and will return to judge</a:t>
            </a:r>
            <a:endParaRPr lang="en-NZ" sz="2800" dirty="0"/>
          </a:p>
        </p:txBody>
      </p:sp>
      <p:pic>
        <p:nvPicPr>
          <p:cNvPr id="1026" name="Picture 2" descr="http://www.matthiasmedia.com.au/2wtl/images/spacer.gif"/>
          <p:cNvPicPr>
            <a:picLocks noChangeAspect="1" noChangeArrowheads="1"/>
          </p:cNvPicPr>
          <p:nvPr/>
        </p:nvPicPr>
        <p:blipFill>
          <a:blip r:embed="rId3">
            <a:extLst>
              <a:ext uri="{28A0092B-C50C-407E-A947-70E740481C1C}">
                <a14:useLocalDpi xmlns:a14="http://schemas.microsoft.com/office/drawing/2010/main" xmlns="" val="0"/>
              </a:ext>
            </a:extLst>
          </a:blip>
          <a:srcRect/>
          <a:stretch>
            <a:fillRect/>
          </a:stretch>
        </p:blipFill>
        <p:spPr bwMode="auto">
          <a:xfrm>
            <a:off x="2514601" y="3665538"/>
            <a:ext cx="9525" cy="476250"/>
          </a:xfrm>
          <a:prstGeom prst="rect">
            <a:avLst/>
          </a:prstGeom>
          <a:noFill/>
          <a:extLst>
            <a:ext uri="{909E8E84-426E-40DD-AFC4-6F175D3DCCD1}">
              <a14:hiddenFill xmlns:a14="http://schemas.microsoft.com/office/drawing/2010/main" xmlns="">
                <a:solidFill>
                  <a:srgbClr val="FFFFFF"/>
                </a:solidFill>
              </a14:hiddenFill>
            </a:ext>
          </a:extLst>
        </p:spPr>
      </p:pic>
      <p:pic>
        <p:nvPicPr>
          <p:cNvPr id="3" name="Content Placeholder 2"/>
          <p:cNvPicPr>
            <a:picLocks noGrp="1" noChangeAspect="1"/>
          </p:cNvPicPr>
          <p:nvPr>
            <p:ph sz="half" idx="2"/>
          </p:nvPr>
        </p:nvPicPr>
        <p:blipFill>
          <a:blip r:embed="rId4"/>
          <a:stretch>
            <a:fillRect/>
          </a:stretch>
        </p:blipFill>
        <p:spPr>
          <a:xfrm>
            <a:off x="6080761" y="2699005"/>
            <a:ext cx="1679171" cy="2885566"/>
          </a:xfrm>
        </p:spPr>
      </p:pic>
    </p:spTree>
    <p:extLst>
      <p:ext uri="{BB962C8B-B14F-4D97-AF65-F5344CB8AC3E}">
        <p14:creationId xmlns:p14="http://schemas.microsoft.com/office/powerpoint/2010/main" xmlns="" val="2797002531"/>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NZ" dirty="0"/>
              <a:t>Where does that leave you now?</a:t>
            </a:r>
          </a:p>
        </p:txBody>
      </p:sp>
    </p:spTree>
    <p:extLst>
      <p:ext uri="{BB962C8B-B14F-4D97-AF65-F5344CB8AC3E}">
        <p14:creationId xmlns:p14="http://schemas.microsoft.com/office/powerpoint/2010/main" xmlns="" val="109168127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857250" y="609599"/>
            <a:ext cx="7406640" cy="2089405"/>
          </a:xfrm>
        </p:spPr>
        <p:txBody>
          <a:bodyPr>
            <a:noAutofit/>
          </a:bodyPr>
          <a:lstStyle/>
          <a:p>
            <a:pPr algn="ctr"/>
            <a:r>
              <a:rPr lang="en-GB" sz="6000" b="1" i="1" dirty="0">
                <a:solidFill>
                  <a:schemeClr val="tx1">
                    <a:lumMod val="75000"/>
                    <a:lumOff val="25000"/>
                  </a:schemeClr>
                </a:solidFill>
              </a:rPr>
              <a:t>Two Ways to Live</a:t>
            </a:r>
            <a:endParaRPr lang="en-NZ" dirty="0">
              <a:solidFill>
                <a:schemeClr val="tx1">
                  <a:lumMod val="75000"/>
                  <a:lumOff val="25000"/>
                </a:schemeClr>
              </a:solidFill>
            </a:endParaRPr>
          </a:p>
        </p:txBody>
      </p:sp>
      <p:pic>
        <p:nvPicPr>
          <p:cNvPr id="1026" name="Picture 2" descr="http://www.matthiasmedia.com.au/2wtl/images/spacer.gif"/>
          <p:cNvPicPr>
            <a:picLocks noChangeAspect="1" noChangeArrowheads="1"/>
          </p:cNvPicPr>
          <p:nvPr/>
        </p:nvPicPr>
        <p:blipFill>
          <a:blip r:embed="rId3">
            <a:extLst>
              <a:ext uri="{28A0092B-C50C-407E-A947-70E740481C1C}">
                <a14:useLocalDpi xmlns:a14="http://schemas.microsoft.com/office/drawing/2010/main" xmlns="" val="0"/>
              </a:ext>
            </a:extLst>
          </a:blip>
          <a:srcRect/>
          <a:stretch>
            <a:fillRect/>
          </a:stretch>
        </p:blipFill>
        <p:spPr bwMode="auto">
          <a:xfrm>
            <a:off x="2514601" y="3665538"/>
            <a:ext cx="9525" cy="476250"/>
          </a:xfrm>
          <a:prstGeom prst="rect">
            <a:avLst/>
          </a:prstGeom>
          <a:noFill/>
          <a:extLst>
            <a:ext uri="{909E8E84-426E-40DD-AFC4-6F175D3DCCD1}">
              <a14:hiddenFill xmlns:a14="http://schemas.microsoft.com/office/drawing/2010/main" xmlns="">
                <a:solidFill>
                  <a:srgbClr val="FFFFFF"/>
                </a:solidFill>
              </a14:hiddenFill>
            </a:ext>
          </a:extLst>
        </p:spPr>
      </p:pic>
      <p:pic>
        <p:nvPicPr>
          <p:cNvPr id="7" name="Content Placeholder 6"/>
          <p:cNvPicPr>
            <a:picLocks noGrp="1" noChangeAspect="1"/>
          </p:cNvPicPr>
          <p:nvPr>
            <p:ph sz="half" idx="2"/>
          </p:nvPr>
        </p:nvPicPr>
        <p:blipFill>
          <a:blip r:embed="rId4"/>
          <a:stretch>
            <a:fillRect/>
          </a:stretch>
        </p:blipFill>
        <p:spPr>
          <a:xfrm>
            <a:off x="5237367" y="2699004"/>
            <a:ext cx="2909106" cy="3198090"/>
          </a:xfrm>
          <a:prstGeom prst="rect">
            <a:avLst/>
          </a:prstGeom>
        </p:spPr>
      </p:pic>
      <p:sp>
        <p:nvSpPr>
          <p:cNvPr id="8" name="Content Placeholder 7"/>
          <p:cNvSpPr>
            <a:spLocks noGrp="1"/>
          </p:cNvSpPr>
          <p:nvPr>
            <p:ph sz="half" idx="1"/>
          </p:nvPr>
        </p:nvSpPr>
        <p:spPr/>
        <p:txBody>
          <a:bodyPr/>
          <a:lstStyle/>
          <a:p>
            <a:endParaRPr lang="en-NZ"/>
          </a:p>
        </p:txBody>
      </p:sp>
    </p:spTree>
    <p:extLst>
      <p:ext uri="{BB962C8B-B14F-4D97-AF65-F5344CB8AC3E}">
        <p14:creationId xmlns:p14="http://schemas.microsoft.com/office/powerpoint/2010/main" xmlns="" val="841187389"/>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857250" y="609599"/>
            <a:ext cx="7406640" cy="2089405"/>
          </a:xfrm>
        </p:spPr>
        <p:txBody>
          <a:bodyPr>
            <a:noAutofit/>
          </a:bodyPr>
          <a:lstStyle/>
          <a:p>
            <a:pPr algn="ctr"/>
            <a:r>
              <a:rPr lang="en-GB" sz="6000" b="1" i="1" dirty="0">
                <a:solidFill>
                  <a:schemeClr val="tx1">
                    <a:lumMod val="75000"/>
                    <a:lumOff val="25000"/>
                  </a:schemeClr>
                </a:solidFill>
              </a:rPr>
              <a:t>Two Ways to Live</a:t>
            </a:r>
            <a:endParaRPr lang="en-NZ" dirty="0">
              <a:solidFill>
                <a:schemeClr val="tx1">
                  <a:lumMod val="75000"/>
                  <a:lumOff val="25000"/>
                </a:schemeClr>
              </a:solidFill>
            </a:endParaRPr>
          </a:p>
        </p:txBody>
      </p:sp>
      <p:sp>
        <p:nvSpPr>
          <p:cNvPr id="5" name="Content Placeholder 4"/>
          <p:cNvSpPr>
            <a:spLocks noGrp="1"/>
          </p:cNvSpPr>
          <p:nvPr>
            <p:ph sz="half" idx="1"/>
          </p:nvPr>
        </p:nvSpPr>
        <p:spPr>
          <a:xfrm>
            <a:off x="857250" y="2699005"/>
            <a:ext cx="3566160" cy="3503814"/>
          </a:xfrm>
        </p:spPr>
        <p:txBody>
          <a:bodyPr>
            <a:noAutofit/>
          </a:bodyPr>
          <a:lstStyle/>
          <a:p>
            <a:pPr marL="34290" indent="0">
              <a:buNone/>
            </a:pPr>
            <a:r>
              <a:rPr lang="en-GB" sz="3200" b="1" i="1" dirty="0">
                <a:solidFill>
                  <a:schemeClr val="tx1">
                    <a:lumMod val="75000"/>
                    <a:lumOff val="25000"/>
                  </a:schemeClr>
                </a:solidFill>
              </a:rPr>
              <a:t>‘Whoever believes in the Son has eternal life, but whoever rejects the Son will not see life, for God’s wrath remains on him.’ John 3:36</a:t>
            </a:r>
            <a:endParaRPr lang="en-NZ" sz="4800" dirty="0">
              <a:solidFill>
                <a:schemeClr val="tx1">
                  <a:lumMod val="75000"/>
                  <a:lumOff val="25000"/>
                </a:schemeClr>
              </a:solidFill>
            </a:endParaRPr>
          </a:p>
        </p:txBody>
      </p:sp>
      <p:pic>
        <p:nvPicPr>
          <p:cNvPr id="1026" name="Picture 2" descr="http://www.matthiasmedia.com.au/2wtl/images/spacer.gif"/>
          <p:cNvPicPr>
            <a:picLocks noChangeAspect="1" noChangeArrowheads="1"/>
          </p:cNvPicPr>
          <p:nvPr/>
        </p:nvPicPr>
        <p:blipFill>
          <a:blip r:embed="rId3">
            <a:extLst>
              <a:ext uri="{28A0092B-C50C-407E-A947-70E740481C1C}">
                <a14:useLocalDpi xmlns:a14="http://schemas.microsoft.com/office/drawing/2010/main" xmlns="" val="0"/>
              </a:ext>
            </a:extLst>
          </a:blip>
          <a:srcRect/>
          <a:stretch>
            <a:fillRect/>
          </a:stretch>
        </p:blipFill>
        <p:spPr bwMode="auto">
          <a:xfrm>
            <a:off x="2514601" y="3665538"/>
            <a:ext cx="9525" cy="476250"/>
          </a:xfrm>
          <a:prstGeom prst="rect">
            <a:avLst/>
          </a:prstGeom>
          <a:noFill/>
          <a:extLst>
            <a:ext uri="{909E8E84-426E-40DD-AFC4-6F175D3DCCD1}">
              <a14:hiddenFill xmlns:a14="http://schemas.microsoft.com/office/drawing/2010/main" xmlns="">
                <a:solidFill>
                  <a:srgbClr val="FFFFFF"/>
                </a:solidFill>
              </a14:hiddenFill>
            </a:ext>
          </a:extLst>
        </p:spPr>
      </p:pic>
      <p:pic>
        <p:nvPicPr>
          <p:cNvPr id="7" name="Content Placeholder 6"/>
          <p:cNvPicPr>
            <a:picLocks noGrp="1" noChangeAspect="1"/>
          </p:cNvPicPr>
          <p:nvPr>
            <p:ph sz="half" idx="2"/>
          </p:nvPr>
        </p:nvPicPr>
        <p:blipFill>
          <a:blip r:embed="rId4"/>
          <a:stretch>
            <a:fillRect/>
          </a:stretch>
        </p:blipFill>
        <p:spPr>
          <a:xfrm>
            <a:off x="5237367" y="2699004"/>
            <a:ext cx="2909106" cy="3198090"/>
          </a:xfrm>
          <a:prstGeom prst="rect">
            <a:avLst/>
          </a:prstGeom>
        </p:spPr>
      </p:pic>
    </p:spTree>
    <p:extLst>
      <p:ext uri="{BB962C8B-B14F-4D97-AF65-F5344CB8AC3E}">
        <p14:creationId xmlns:p14="http://schemas.microsoft.com/office/powerpoint/2010/main" xmlns="" val="841187389"/>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NZ" sz="5400" b="1" dirty="0">
                <a:solidFill>
                  <a:schemeClr val="tx1">
                    <a:lumMod val="75000"/>
                    <a:lumOff val="25000"/>
                  </a:schemeClr>
                </a:solidFill>
                <a:effectLst>
                  <a:outerShdw blurRad="38100" dist="38100" dir="2700000" algn="tl">
                    <a:srgbClr val="000000">
                      <a:alpha val="43137"/>
                    </a:srgbClr>
                  </a:outerShdw>
                </a:effectLst>
              </a:rPr>
              <a:t>Two Ways to Live</a:t>
            </a:r>
          </a:p>
        </p:txBody>
      </p:sp>
      <p:sp>
        <p:nvSpPr>
          <p:cNvPr id="3" name="Text Placeholder 2"/>
          <p:cNvSpPr>
            <a:spLocks noGrp="1"/>
          </p:cNvSpPr>
          <p:nvPr>
            <p:ph type="body" idx="1"/>
          </p:nvPr>
        </p:nvSpPr>
        <p:spPr/>
        <p:txBody>
          <a:bodyPr>
            <a:normAutofit/>
          </a:bodyPr>
          <a:lstStyle/>
          <a:p>
            <a:r>
              <a:rPr lang="en-NZ" sz="3200" dirty="0">
                <a:solidFill>
                  <a:schemeClr val="tx1">
                    <a:lumMod val="75000"/>
                    <a:lumOff val="25000"/>
                  </a:schemeClr>
                </a:solidFill>
              </a:rPr>
              <a:t>Our Way</a:t>
            </a:r>
          </a:p>
        </p:txBody>
      </p:sp>
      <p:sp>
        <p:nvSpPr>
          <p:cNvPr id="5" name="Text Placeholder 4"/>
          <p:cNvSpPr>
            <a:spLocks noGrp="1"/>
          </p:cNvSpPr>
          <p:nvPr>
            <p:ph type="body" sz="quarter" idx="3"/>
          </p:nvPr>
        </p:nvSpPr>
        <p:spPr/>
        <p:txBody>
          <a:bodyPr>
            <a:normAutofit/>
          </a:bodyPr>
          <a:lstStyle/>
          <a:p>
            <a:r>
              <a:rPr lang="en-NZ" sz="3200" dirty="0">
                <a:solidFill>
                  <a:schemeClr val="tx1">
                    <a:lumMod val="75000"/>
                    <a:lumOff val="25000"/>
                  </a:schemeClr>
                </a:solidFill>
              </a:rPr>
              <a:t>God’s Way</a:t>
            </a:r>
          </a:p>
        </p:txBody>
      </p:sp>
      <p:sp>
        <p:nvSpPr>
          <p:cNvPr id="7" name="Content Placeholder 6"/>
          <p:cNvSpPr>
            <a:spLocks noGrp="1"/>
          </p:cNvSpPr>
          <p:nvPr>
            <p:ph sz="half" idx="2"/>
          </p:nvPr>
        </p:nvSpPr>
        <p:spPr/>
        <p:txBody>
          <a:bodyPr/>
          <a:lstStyle/>
          <a:p>
            <a:endParaRPr lang="en-NZ"/>
          </a:p>
        </p:txBody>
      </p:sp>
      <p:sp>
        <p:nvSpPr>
          <p:cNvPr id="8" name="Content Placeholder 7"/>
          <p:cNvSpPr>
            <a:spLocks noGrp="1"/>
          </p:cNvSpPr>
          <p:nvPr>
            <p:ph sz="quarter" idx="4"/>
          </p:nvPr>
        </p:nvSpPr>
        <p:spPr/>
        <p:txBody>
          <a:bodyPr/>
          <a:lstStyle/>
          <a:p>
            <a:endParaRPr lang="en-NZ"/>
          </a:p>
        </p:txBody>
      </p:sp>
    </p:spTree>
    <p:extLst>
      <p:ext uri="{BB962C8B-B14F-4D97-AF65-F5344CB8AC3E}">
        <p14:creationId xmlns:p14="http://schemas.microsoft.com/office/powerpoint/2010/main" xmlns="" val="3748615102"/>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NZ" sz="5400" b="1" dirty="0">
                <a:solidFill>
                  <a:schemeClr val="tx1">
                    <a:lumMod val="75000"/>
                    <a:lumOff val="25000"/>
                  </a:schemeClr>
                </a:solidFill>
                <a:effectLst>
                  <a:outerShdw blurRad="38100" dist="38100" dir="2700000" algn="tl">
                    <a:srgbClr val="000000">
                      <a:alpha val="43137"/>
                    </a:srgbClr>
                  </a:outerShdw>
                </a:effectLst>
              </a:rPr>
              <a:t>Two Ways to Live</a:t>
            </a:r>
          </a:p>
        </p:txBody>
      </p:sp>
      <p:sp>
        <p:nvSpPr>
          <p:cNvPr id="3" name="Text Placeholder 2"/>
          <p:cNvSpPr>
            <a:spLocks noGrp="1"/>
          </p:cNvSpPr>
          <p:nvPr>
            <p:ph type="body" idx="1"/>
          </p:nvPr>
        </p:nvSpPr>
        <p:spPr/>
        <p:txBody>
          <a:bodyPr>
            <a:normAutofit/>
          </a:bodyPr>
          <a:lstStyle/>
          <a:p>
            <a:r>
              <a:rPr lang="en-NZ" sz="3200" dirty="0">
                <a:solidFill>
                  <a:schemeClr val="tx1">
                    <a:lumMod val="75000"/>
                    <a:lumOff val="25000"/>
                  </a:schemeClr>
                </a:solidFill>
              </a:rPr>
              <a:t>Our Way</a:t>
            </a:r>
          </a:p>
        </p:txBody>
      </p:sp>
      <p:sp>
        <p:nvSpPr>
          <p:cNvPr id="4" name="Content Placeholder 3"/>
          <p:cNvSpPr>
            <a:spLocks noGrp="1"/>
          </p:cNvSpPr>
          <p:nvPr>
            <p:ph sz="half" idx="2"/>
          </p:nvPr>
        </p:nvSpPr>
        <p:spPr>
          <a:xfrm>
            <a:off x="857250" y="2721483"/>
            <a:ext cx="3566160" cy="3662692"/>
          </a:xfrm>
        </p:spPr>
        <p:txBody>
          <a:bodyPr>
            <a:noAutofit/>
          </a:bodyPr>
          <a:lstStyle/>
          <a:p>
            <a:r>
              <a:rPr lang="en-NZ" sz="3200" dirty="0"/>
              <a:t>Reject God’s </a:t>
            </a:r>
            <a:r>
              <a:rPr lang="en-NZ" sz="3200" dirty="0" smtClean="0"/>
              <a:t>Rule</a:t>
            </a:r>
            <a:endParaRPr lang="en-NZ" sz="3200" dirty="0"/>
          </a:p>
        </p:txBody>
      </p:sp>
      <p:sp>
        <p:nvSpPr>
          <p:cNvPr id="5" name="Text Placeholder 4"/>
          <p:cNvSpPr>
            <a:spLocks noGrp="1"/>
          </p:cNvSpPr>
          <p:nvPr>
            <p:ph type="body" sz="quarter" idx="3"/>
          </p:nvPr>
        </p:nvSpPr>
        <p:spPr/>
        <p:txBody>
          <a:bodyPr>
            <a:normAutofit/>
          </a:bodyPr>
          <a:lstStyle/>
          <a:p>
            <a:r>
              <a:rPr lang="en-NZ" sz="3200" dirty="0">
                <a:solidFill>
                  <a:schemeClr val="tx1">
                    <a:lumMod val="75000"/>
                    <a:lumOff val="25000"/>
                  </a:schemeClr>
                </a:solidFill>
              </a:rPr>
              <a:t>God’s Way</a:t>
            </a:r>
          </a:p>
        </p:txBody>
      </p:sp>
      <p:sp>
        <p:nvSpPr>
          <p:cNvPr id="7" name="Content Placeholder 6"/>
          <p:cNvSpPr>
            <a:spLocks noGrp="1"/>
          </p:cNvSpPr>
          <p:nvPr>
            <p:ph sz="quarter" idx="4"/>
          </p:nvPr>
        </p:nvSpPr>
        <p:spPr/>
        <p:txBody>
          <a:bodyPr/>
          <a:lstStyle/>
          <a:p>
            <a:endParaRPr lang="en-NZ"/>
          </a:p>
        </p:txBody>
      </p:sp>
    </p:spTree>
    <p:extLst>
      <p:ext uri="{BB962C8B-B14F-4D97-AF65-F5344CB8AC3E}">
        <p14:creationId xmlns:p14="http://schemas.microsoft.com/office/powerpoint/2010/main" xmlns="" val="3748615102"/>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NZ" sz="5400" b="1" dirty="0">
                <a:solidFill>
                  <a:schemeClr val="tx1">
                    <a:lumMod val="75000"/>
                    <a:lumOff val="25000"/>
                  </a:schemeClr>
                </a:solidFill>
                <a:effectLst>
                  <a:outerShdw blurRad="38100" dist="38100" dir="2700000" algn="tl">
                    <a:srgbClr val="000000">
                      <a:alpha val="43137"/>
                    </a:srgbClr>
                  </a:outerShdw>
                </a:effectLst>
              </a:rPr>
              <a:t>Two Ways to Live</a:t>
            </a:r>
          </a:p>
        </p:txBody>
      </p:sp>
      <p:sp>
        <p:nvSpPr>
          <p:cNvPr id="3" name="Text Placeholder 2"/>
          <p:cNvSpPr>
            <a:spLocks noGrp="1"/>
          </p:cNvSpPr>
          <p:nvPr>
            <p:ph type="body" idx="1"/>
          </p:nvPr>
        </p:nvSpPr>
        <p:spPr/>
        <p:txBody>
          <a:bodyPr>
            <a:normAutofit/>
          </a:bodyPr>
          <a:lstStyle/>
          <a:p>
            <a:r>
              <a:rPr lang="en-NZ" sz="3200" dirty="0">
                <a:solidFill>
                  <a:schemeClr val="tx1">
                    <a:lumMod val="75000"/>
                    <a:lumOff val="25000"/>
                  </a:schemeClr>
                </a:solidFill>
              </a:rPr>
              <a:t>Our Way</a:t>
            </a:r>
          </a:p>
        </p:txBody>
      </p:sp>
      <p:sp>
        <p:nvSpPr>
          <p:cNvPr id="4" name="Content Placeholder 3"/>
          <p:cNvSpPr>
            <a:spLocks noGrp="1"/>
          </p:cNvSpPr>
          <p:nvPr>
            <p:ph sz="half" idx="2"/>
          </p:nvPr>
        </p:nvSpPr>
        <p:spPr>
          <a:xfrm>
            <a:off x="857250" y="2721483"/>
            <a:ext cx="3566160" cy="3662692"/>
          </a:xfrm>
        </p:spPr>
        <p:txBody>
          <a:bodyPr>
            <a:noAutofit/>
          </a:bodyPr>
          <a:lstStyle/>
          <a:p>
            <a:r>
              <a:rPr lang="en-NZ" sz="3200" dirty="0"/>
              <a:t>Reject God’s Rule</a:t>
            </a:r>
          </a:p>
          <a:p>
            <a:r>
              <a:rPr lang="en-NZ" sz="3200" dirty="0"/>
              <a:t>Try to run life our own </a:t>
            </a:r>
            <a:r>
              <a:rPr lang="en-NZ" sz="3200" dirty="0" smtClean="0"/>
              <a:t>way</a:t>
            </a:r>
            <a:endParaRPr lang="en-NZ" sz="3200" dirty="0"/>
          </a:p>
        </p:txBody>
      </p:sp>
      <p:sp>
        <p:nvSpPr>
          <p:cNvPr id="5" name="Text Placeholder 4"/>
          <p:cNvSpPr>
            <a:spLocks noGrp="1"/>
          </p:cNvSpPr>
          <p:nvPr>
            <p:ph type="body" sz="quarter" idx="3"/>
          </p:nvPr>
        </p:nvSpPr>
        <p:spPr/>
        <p:txBody>
          <a:bodyPr>
            <a:normAutofit/>
          </a:bodyPr>
          <a:lstStyle/>
          <a:p>
            <a:r>
              <a:rPr lang="en-NZ" sz="3200" dirty="0">
                <a:solidFill>
                  <a:schemeClr val="tx1">
                    <a:lumMod val="75000"/>
                    <a:lumOff val="25000"/>
                  </a:schemeClr>
                </a:solidFill>
              </a:rPr>
              <a:t>God’s Way</a:t>
            </a:r>
          </a:p>
        </p:txBody>
      </p:sp>
      <p:sp>
        <p:nvSpPr>
          <p:cNvPr id="7" name="Content Placeholder 6"/>
          <p:cNvSpPr>
            <a:spLocks noGrp="1"/>
          </p:cNvSpPr>
          <p:nvPr>
            <p:ph sz="quarter" idx="4"/>
          </p:nvPr>
        </p:nvSpPr>
        <p:spPr/>
        <p:txBody>
          <a:bodyPr/>
          <a:lstStyle/>
          <a:p>
            <a:endParaRPr lang="en-NZ"/>
          </a:p>
        </p:txBody>
      </p:sp>
    </p:spTree>
    <p:extLst>
      <p:ext uri="{BB962C8B-B14F-4D97-AF65-F5344CB8AC3E}">
        <p14:creationId xmlns:p14="http://schemas.microsoft.com/office/powerpoint/2010/main" xmlns="" val="3748615102"/>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NZ" sz="5400" b="1" dirty="0">
                <a:solidFill>
                  <a:schemeClr val="tx1">
                    <a:lumMod val="75000"/>
                    <a:lumOff val="25000"/>
                  </a:schemeClr>
                </a:solidFill>
                <a:effectLst>
                  <a:outerShdw blurRad="38100" dist="38100" dir="2700000" algn="tl">
                    <a:srgbClr val="000000">
                      <a:alpha val="43137"/>
                    </a:srgbClr>
                  </a:outerShdw>
                </a:effectLst>
              </a:rPr>
              <a:t>Two Ways to Live</a:t>
            </a:r>
          </a:p>
        </p:txBody>
      </p:sp>
      <p:sp>
        <p:nvSpPr>
          <p:cNvPr id="3" name="Text Placeholder 2"/>
          <p:cNvSpPr>
            <a:spLocks noGrp="1"/>
          </p:cNvSpPr>
          <p:nvPr>
            <p:ph type="body" idx="1"/>
          </p:nvPr>
        </p:nvSpPr>
        <p:spPr/>
        <p:txBody>
          <a:bodyPr>
            <a:normAutofit/>
          </a:bodyPr>
          <a:lstStyle/>
          <a:p>
            <a:r>
              <a:rPr lang="en-NZ" sz="3200" dirty="0">
                <a:solidFill>
                  <a:schemeClr val="tx1">
                    <a:lumMod val="75000"/>
                    <a:lumOff val="25000"/>
                  </a:schemeClr>
                </a:solidFill>
              </a:rPr>
              <a:t>Our Way</a:t>
            </a:r>
          </a:p>
        </p:txBody>
      </p:sp>
      <p:sp>
        <p:nvSpPr>
          <p:cNvPr id="4" name="Content Placeholder 3"/>
          <p:cNvSpPr>
            <a:spLocks noGrp="1"/>
          </p:cNvSpPr>
          <p:nvPr>
            <p:ph sz="half" idx="2"/>
          </p:nvPr>
        </p:nvSpPr>
        <p:spPr>
          <a:xfrm>
            <a:off x="857250" y="2721483"/>
            <a:ext cx="3566160" cy="3662692"/>
          </a:xfrm>
        </p:spPr>
        <p:txBody>
          <a:bodyPr>
            <a:noAutofit/>
          </a:bodyPr>
          <a:lstStyle/>
          <a:p>
            <a:r>
              <a:rPr lang="en-NZ" sz="3200" dirty="0"/>
              <a:t>Reject God’s Rule</a:t>
            </a:r>
          </a:p>
          <a:p>
            <a:r>
              <a:rPr lang="en-NZ" sz="3200" dirty="0"/>
              <a:t>Try to run life our own way</a:t>
            </a:r>
          </a:p>
          <a:p>
            <a:r>
              <a:rPr lang="en-NZ" sz="3200" dirty="0"/>
              <a:t>Condemned by </a:t>
            </a:r>
            <a:r>
              <a:rPr lang="en-NZ" sz="3200" dirty="0" smtClean="0"/>
              <a:t>God</a:t>
            </a:r>
            <a:endParaRPr lang="en-NZ" sz="3200" dirty="0"/>
          </a:p>
        </p:txBody>
      </p:sp>
      <p:sp>
        <p:nvSpPr>
          <p:cNvPr id="5" name="Text Placeholder 4"/>
          <p:cNvSpPr>
            <a:spLocks noGrp="1"/>
          </p:cNvSpPr>
          <p:nvPr>
            <p:ph type="body" sz="quarter" idx="3"/>
          </p:nvPr>
        </p:nvSpPr>
        <p:spPr/>
        <p:txBody>
          <a:bodyPr>
            <a:normAutofit/>
          </a:bodyPr>
          <a:lstStyle/>
          <a:p>
            <a:r>
              <a:rPr lang="en-NZ" sz="3200" dirty="0">
                <a:solidFill>
                  <a:schemeClr val="tx1">
                    <a:lumMod val="75000"/>
                    <a:lumOff val="25000"/>
                  </a:schemeClr>
                </a:solidFill>
              </a:rPr>
              <a:t>God’s Way</a:t>
            </a:r>
          </a:p>
        </p:txBody>
      </p:sp>
      <p:sp>
        <p:nvSpPr>
          <p:cNvPr id="7" name="Content Placeholder 6"/>
          <p:cNvSpPr>
            <a:spLocks noGrp="1"/>
          </p:cNvSpPr>
          <p:nvPr>
            <p:ph sz="quarter" idx="4"/>
          </p:nvPr>
        </p:nvSpPr>
        <p:spPr/>
        <p:txBody>
          <a:bodyPr/>
          <a:lstStyle/>
          <a:p>
            <a:endParaRPr lang="en-NZ"/>
          </a:p>
        </p:txBody>
      </p:sp>
    </p:spTree>
    <p:extLst>
      <p:ext uri="{BB962C8B-B14F-4D97-AF65-F5344CB8AC3E}">
        <p14:creationId xmlns:p14="http://schemas.microsoft.com/office/powerpoint/2010/main" xmlns="" val="374861510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857250" y="609600"/>
            <a:ext cx="7406640" cy="1817716"/>
          </a:xfrm>
        </p:spPr>
        <p:txBody>
          <a:bodyPr>
            <a:noAutofit/>
          </a:bodyPr>
          <a:lstStyle/>
          <a:p>
            <a:pPr algn="r"/>
            <a:r>
              <a:rPr lang="en-GB" sz="2800" b="1" i="1" dirty="0">
                <a:solidFill>
                  <a:schemeClr val="tx1">
                    <a:lumMod val="75000"/>
                    <a:lumOff val="25000"/>
                  </a:schemeClr>
                </a:solidFill>
              </a:rPr>
              <a:t>‘You are worthy our Lord and God, to receive glory and honour and power, for you created all things, and by your will they were created and have their being.’</a:t>
            </a:r>
            <a:br>
              <a:rPr lang="en-GB" sz="2800" b="1" i="1" dirty="0">
                <a:solidFill>
                  <a:schemeClr val="tx1">
                    <a:lumMod val="75000"/>
                    <a:lumOff val="25000"/>
                  </a:schemeClr>
                </a:solidFill>
              </a:rPr>
            </a:br>
            <a:r>
              <a:rPr lang="en-GB" sz="2400" b="1" i="1" dirty="0">
                <a:solidFill>
                  <a:schemeClr val="tx1">
                    <a:lumMod val="75000"/>
                    <a:lumOff val="25000"/>
                  </a:schemeClr>
                </a:solidFill>
              </a:rPr>
              <a:t>Revelation 4:11</a:t>
            </a:r>
            <a:endParaRPr lang="en-NZ" sz="2400" dirty="0">
              <a:solidFill>
                <a:schemeClr val="tx1">
                  <a:lumMod val="75000"/>
                  <a:lumOff val="25000"/>
                </a:schemeClr>
              </a:solidFill>
            </a:endParaRPr>
          </a:p>
        </p:txBody>
      </p:sp>
      <p:sp>
        <p:nvSpPr>
          <p:cNvPr id="5" name="Content Placeholder 4"/>
          <p:cNvSpPr>
            <a:spLocks noGrp="1"/>
          </p:cNvSpPr>
          <p:nvPr>
            <p:ph sz="half" idx="1"/>
          </p:nvPr>
        </p:nvSpPr>
        <p:spPr>
          <a:xfrm>
            <a:off x="857250" y="2576945"/>
            <a:ext cx="3566160" cy="3503814"/>
          </a:xfrm>
        </p:spPr>
        <p:txBody>
          <a:bodyPr/>
          <a:lstStyle/>
          <a:p>
            <a:r>
              <a:rPr lang="en-GB" sz="3200" b="1" dirty="0"/>
              <a:t>God is the loving ruler of the world</a:t>
            </a:r>
            <a:endParaRPr lang="en-NZ" sz="3200" dirty="0"/>
          </a:p>
          <a:p>
            <a:endParaRPr lang="en-NZ" dirty="0"/>
          </a:p>
        </p:txBody>
      </p:sp>
      <p:pic>
        <p:nvPicPr>
          <p:cNvPr id="8" name="Content Placeholder 7"/>
          <p:cNvPicPr>
            <a:picLocks noGrp="1" noChangeAspect="1"/>
          </p:cNvPicPr>
          <p:nvPr>
            <p:ph sz="half" idx="2"/>
          </p:nvPr>
        </p:nvPicPr>
        <p:blipFill>
          <a:blip r:embed="rId3"/>
          <a:stretch>
            <a:fillRect/>
          </a:stretch>
        </p:blipFill>
        <p:spPr>
          <a:xfrm>
            <a:off x="6610249" y="2576945"/>
            <a:ext cx="1653641" cy="3503814"/>
          </a:xfrm>
        </p:spPr>
      </p:pic>
      <p:pic>
        <p:nvPicPr>
          <p:cNvPr id="1026" name="Picture 2" descr="http://www.matthiasmedia.com.au/2wtl/images/spacer.gif"/>
          <p:cNvPicPr>
            <a:picLocks noChangeAspect="1" noChangeArrowheads="1"/>
          </p:cNvPicPr>
          <p:nvPr/>
        </p:nvPicPr>
        <p:blipFill>
          <a:blip r:embed="rId4">
            <a:extLst>
              <a:ext uri="{28A0092B-C50C-407E-A947-70E740481C1C}">
                <a14:useLocalDpi xmlns:a14="http://schemas.microsoft.com/office/drawing/2010/main" xmlns="" val="0"/>
              </a:ext>
            </a:extLst>
          </a:blip>
          <a:srcRect/>
          <a:stretch>
            <a:fillRect/>
          </a:stretch>
        </p:blipFill>
        <p:spPr bwMode="auto">
          <a:xfrm>
            <a:off x="2514601" y="3665538"/>
            <a:ext cx="9525" cy="476250"/>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xmlns="" val="3385633296"/>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NZ" sz="5400" b="1" dirty="0">
                <a:solidFill>
                  <a:schemeClr val="tx1">
                    <a:lumMod val="75000"/>
                    <a:lumOff val="25000"/>
                  </a:schemeClr>
                </a:solidFill>
                <a:effectLst>
                  <a:outerShdw blurRad="38100" dist="38100" dir="2700000" algn="tl">
                    <a:srgbClr val="000000">
                      <a:alpha val="43137"/>
                    </a:srgbClr>
                  </a:outerShdw>
                </a:effectLst>
              </a:rPr>
              <a:t>Two Ways to Live</a:t>
            </a:r>
          </a:p>
        </p:txBody>
      </p:sp>
      <p:sp>
        <p:nvSpPr>
          <p:cNvPr id="3" name="Text Placeholder 2"/>
          <p:cNvSpPr>
            <a:spLocks noGrp="1"/>
          </p:cNvSpPr>
          <p:nvPr>
            <p:ph type="body" idx="1"/>
          </p:nvPr>
        </p:nvSpPr>
        <p:spPr/>
        <p:txBody>
          <a:bodyPr>
            <a:normAutofit/>
          </a:bodyPr>
          <a:lstStyle/>
          <a:p>
            <a:r>
              <a:rPr lang="en-NZ" sz="3200" dirty="0">
                <a:solidFill>
                  <a:schemeClr val="tx1">
                    <a:lumMod val="75000"/>
                    <a:lumOff val="25000"/>
                  </a:schemeClr>
                </a:solidFill>
              </a:rPr>
              <a:t>Our Way</a:t>
            </a:r>
          </a:p>
        </p:txBody>
      </p:sp>
      <p:sp>
        <p:nvSpPr>
          <p:cNvPr id="4" name="Content Placeholder 3"/>
          <p:cNvSpPr>
            <a:spLocks noGrp="1"/>
          </p:cNvSpPr>
          <p:nvPr>
            <p:ph sz="half" idx="2"/>
          </p:nvPr>
        </p:nvSpPr>
        <p:spPr>
          <a:xfrm>
            <a:off x="857250" y="2721483"/>
            <a:ext cx="3566160" cy="3662692"/>
          </a:xfrm>
        </p:spPr>
        <p:txBody>
          <a:bodyPr>
            <a:noAutofit/>
          </a:bodyPr>
          <a:lstStyle/>
          <a:p>
            <a:r>
              <a:rPr lang="en-NZ" sz="3200" dirty="0"/>
              <a:t>Reject God’s Rule</a:t>
            </a:r>
          </a:p>
          <a:p>
            <a:r>
              <a:rPr lang="en-NZ" sz="3200" dirty="0"/>
              <a:t>Try to run life our own way</a:t>
            </a:r>
          </a:p>
          <a:p>
            <a:r>
              <a:rPr lang="en-NZ" sz="3200" dirty="0"/>
              <a:t>Condemned by God</a:t>
            </a:r>
          </a:p>
          <a:p>
            <a:r>
              <a:rPr lang="en-NZ" sz="3200" dirty="0"/>
              <a:t>Facing death and judgment</a:t>
            </a:r>
          </a:p>
        </p:txBody>
      </p:sp>
      <p:sp>
        <p:nvSpPr>
          <p:cNvPr id="5" name="Text Placeholder 4"/>
          <p:cNvSpPr>
            <a:spLocks noGrp="1"/>
          </p:cNvSpPr>
          <p:nvPr>
            <p:ph type="body" sz="quarter" idx="3"/>
          </p:nvPr>
        </p:nvSpPr>
        <p:spPr/>
        <p:txBody>
          <a:bodyPr>
            <a:normAutofit/>
          </a:bodyPr>
          <a:lstStyle/>
          <a:p>
            <a:r>
              <a:rPr lang="en-NZ" sz="3200" dirty="0">
                <a:solidFill>
                  <a:schemeClr val="tx1">
                    <a:lumMod val="75000"/>
                    <a:lumOff val="25000"/>
                  </a:schemeClr>
                </a:solidFill>
              </a:rPr>
              <a:t>God’s Way</a:t>
            </a:r>
          </a:p>
        </p:txBody>
      </p:sp>
      <p:sp>
        <p:nvSpPr>
          <p:cNvPr id="7" name="Content Placeholder 6"/>
          <p:cNvSpPr>
            <a:spLocks noGrp="1"/>
          </p:cNvSpPr>
          <p:nvPr>
            <p:ph sz="quarter" idx="4"/>
          </p:nvPr>
        </p:nvSpPr>
        <p:spPr/>
        <p:txBody>
          <a:bodyPr/>
          <a:lstStyle/>
          <a:p>
            <a:endParaRPr lang="en-NZ"/>
          </a:p>
        </p:txBody>
      </p:sp>
    </p:spTree>
    <p:extLst>
      <p:ext uri="{BB962C8B-B14F-4D97-AF65-F5344CB8AC3E}">
        <p14:creationId xmlns:p14="http://schemas.microsoft.com/office/powerpoint/2010/main" xmlns="" val="3748615102"/>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NZ" sz="5400" b="1" dirty="0">
                <a:solidFill>
                  <a:schemeClr val="tx1">
                    <a:lumMod val="75000"/>
                    <a:lumOff val="25000"/>
                  </a:schemeClr>
                </a:solidFill>
                <a:effectLst>
                  <a:outerShdw blurRad="38100" dist="38100" dir="2700000" algn="tl">
                    <a:srgbClr val="000000">
                      <a:alpha val="43137"/>
                    </a:srgbClr>
                  </a:outerShdw>
                </a:effectLst>
              </a:rPr>
              <a:t>Two Ways to Live</a:t>
            </a:r>
          </a:p>
        </p:txBody>
      </p:sp>
      <p:sp>
        <p:nvSpPr>
          <p:cNvPr id="3" name="Text Placeholder 2"/>
          <p:cNvSpPr>
            <a:spLocks noGrp="1"/>
          </p:cNvSpPr>
          <p:nvPr>
            <p:ph type="body" idx="1"/>
          </p:nvPr>
        </p:nvSpPr>
        <p:spPr/>
        <p:txBody>
          <a:bodyPr>
            <a:normAutofit/>
          </a:bodyPr>
          <a:lstStyle/>
          <a:p>
            <a:r>
              <a:rPr lang="en-NZ" sz="3200" dirty="0">
                <a:solidFill>
                  <a:schemeClr val="tx1">
                    <a:lumMod val="75000"/>
                    <a:lumOff val="25000"/>
                  </a:schemeClr>
                </a:solidFill>
              </a:rPr>
              <a:t>Our Way</a:t>
            </a:r>
          </a:p>
        </p:txBody>
      </p:sp>
      <p:sp>
        <p:nvSpPr>
          <p:cNvPr id="4" name="Content Placeholder 3"/>
          <p:cNvSpPr>
            <a:spLocks noGrp="1"/>
          </p:cNvSpPr>
          <p:nvPr>
            <p:ph sz="half" idx="2"/>
          </p:nvPr>
        </p:nvSpPr>
        <p:spPr>
          <a:xfrm>
            <a:off x="857250" y="2721483"/>
            <a:ext cx="3566160" cy="3662692"/>
          </a:xfrm>
        </p:spPr>
        <p:txBody>
          <a:bodyPr>
            <a:noAutofit/>
          </a:bodyPr>
          <a:lstStyle/>
          <a:p>
            <a:r>
              <a:rPr lang="en-NZ" sz="3200" dirty="0"/>
              <a:t>Reject God’s Rule</a:t>
            </a:r>
          </a:p>
          <a:p>
            <a:r>
              <a:rPr lang="en-NZ" sz="3200" dirty="0"/>
              <a:t>Try to run life our own way</a:t>
            </a:r>
          </a:p>
          <a:p>
            <a:r>
              <a:rPr lang="en-NZ" sz="3200" dirty="0"/>
              <a:t>Condemned by God</a:t>
            </a:r>
          </a:p>
          <a:p>
            <a:r>
              <a:rPr lang="en-NZ" sz="3200" dirty="0"/>
              <a:t>Facing death and judgment</a:t>
            </a:r>
          </a:p>
        </p:txBody>
      </p:sp>
      <p:sp>
        <p:nvSpPr>
          <p:cNvPr id="5" name="Text Placeholder 4"/>
          <p:cNvSpPr>
            <a:spLocks noGrp="1"/>
          </p:cNvSpPr>
          <p:nvPr>
            <p:ph type="body" sz="quarter" idx="3"/>
          </p:nvPr>
        </p:nvSpPr>
        <p:spPr/>
        <p:txBody>
          <a:bodyPr>
            <a:normAutofit/>
          </a:bodyPr>
          <a:lstStyle/>
          <a:p>
            <a:r>
              <a:rPr lang="en-NZ" sz="3200" dirty="0">
                <a:solidFill>
                  <a:schemeClr val="tx1">
                    <a:lumMod val="75000"/>
                    <a:lumOff val="25000"/>
                  </a:schemeClr>
                </a:solidFill>
              </a:rPr>
              <a:t>God’s Way</a:t>
            </a:r>
          </a:p>
        </p:txBody>
      </p:sp>
      <p:sp>
        <p:nvSpPr>
          <p:cNvPr id="6" name="Content Placeholder 5"/>
          <p:cNvSpPr>
            <a:spLocks noGrp="1"/>
          </p:cNvSpPr>
          <p:nvPr>
            <p:ph sz="quarter" idx="4"/>
          </p:nvPr>
        </p:nvSpPr>
        <p:spPr/>
        <p:txBody>
          <a:bodyPr>
            <a:noAutofit/>
          </a:bodyPr>
          <a:lstStyle/>
          <a:p>
            <a:r>
              <a:rPr lang="en-NZ" sz="3200" dirty="0"/>
              <a:t>Submit to Jesus as our ruler</a:t>
            </a:r>
          </a:p>
          <a:p>
            <a:endParaRPr lang="en-NZ" sz="3200" dirty="0"/>
          </a:p>
        </p:txBody>
      </p:sp>
    </p:spTree>
    <p:extLst>
      <p:ext uri="{BB962C8B-B14F-4D97-AF65-F5344CB8AC3E}">
        <p14:creationId xmlns:p14="http://schemas.microsoft.com/office/powerpoint/2010/main" xmlns="" val="3748615102"/>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NZ" sz="5400" b="1" dirty="0">
                <a:solidFill>
                  <a:schemeClr val="tx1">
                    <a:lumMod val="75000"/>
                    <a:lumOff val="25000"/>
                  </a:schemeClr>
                </a:solidFill>
                <a:effectLst>
                  <a:outerShdw blurRad="38100" dist="38100" dir="2700000" algn="tl">
                    <a:srgbClr val="000000">
                      <a:alpha val="43137"/>
                    </a:srgbClr>
                  </a:outerShdw>
                </a:effectLst>
              </a:rPr>
              <a:t>Two Ways to Live</a:t>
            </a:r>
          </a:p>
        </p:txBody>
      </p:sp>
      <p:sp>
        <p:nvSpPr>
          <p:cNvPr id="3" name="Text Placeholder 2"/>
          <p:cNvSpPr>
            <a:spLocks noGrp="1"/>
          </p:cNvSpPr>
          <p:nvPr>
            <p:ph type="body" idx="1"/>
          </p:nvPr>
        </p:nvSpPr>
        <p:spPr/>
        <p:txBody>
          <a:bodyPr>
            <a:normAutofit/>
          </a:bodyPr>
          <a:lstStyle/>
          <a:p>
            <a:r>
              <a:rPr lang="en-NZ" sz="3200" dirty="0">
                <a:solidFill>
                  <a:schemeClr val="tx1">
                    <a:lumMod val="75000"/>
                    <a:lumOff val="25000"/>
                  </a:schemeClr>
                </a:solidFill>
              </a:rPr>
              <a:t>Our Way</a:t>
            </a:r>
          </a:p>
        </p:txBody>
      </p:sp>
      <p:sp>
        <p:nvSpPr>
          <p:cNvPr id="4" name="Content Placeholder 3"/>
          <p:cNvSpPr>
            <a:spLocks noGrp="1"/>
          </p:cNvSpPr>
          <p:nvPr>
            <p:ph sz="half" idx="2"/>
          </p:nvPr>
        </p:nvSpPr>
        <p:spPr>
          <a:xfrm>
            <a:off x="857250" y="2721483"/>
            <a:ext cx="3566160" cy="3662692"/>
          </a:xfrm>
        </p:spPr>
        <p:txBody>
          <a:bodyPr>
            <a:noAutofit/>
          </a:bodyPr>
          <a:lstStyle/>
          <a:p>
            <a:r>
              <a:rPr lang="en-NZ" sz="3200" dirty="0"/>
              <a:t>Reject God’s Rule</a:t>
            </a:r>
          </a:p>
          <a:p>
            <a:r>
              <a:rPr lang="en-NZ" sz="3200" dirty="0"/>
              <a:t>Try to run life our own way</a:t>
            </a:r>
          </a:p>
          <a:p>
            <a:r>
              <a:rPr lang="en-NZ" sz="3200" dirty="0"/>
              <a:t>Condemned by God</a:t>
            </a:r>
          </a:p>
          <a:p>
            <a:r>
              <a:rPr lang="en-NZ" sz="3200" dirty="0"/>
              <a:t>Facing death and judgment</a:t>
            </a:r>
          </a:p>
        </p:txBody>
      </p:sp>
      <p:sp>
        <p:nvSpPr>
          <p:cNvPr id="5" name="Text Placeholder 4"/>
          <p:cNvSpPr>
            <a:spLocks noGrp="1"/>
          </p:cNvSpPr>
          <p:nvPr>
            <p:ph type="body" sz="quarter" idx="3"/>
          </p:nvPr>
        </p:nvSpPr>
        <p:spPr/>
        <p:txBody>
          <a:bodyPr>
            <a:normAutofit/>
          </a:bodyPr>
          <a:lstStyle/>
          <a:p>
            <a:r>
              <a:rPr lang="en-NZ" sz="3200" dirty="0">
                <a:solidFill>
                  <a:schemeClr val="tx1">
                    <a:lumMod val="75000"/>
                    <a:lumOff val="25000"/>
                  </a:schemeClr>
                </a:solidFill>
              </a:rPr>
              <a:t>God’s Way</a:t>
            </a:r>
          </a:p>
        </p:txBody>
      </p:sp>
      <p:sp>
        <p:nvSpPr>
          <p:cNvPr id="6" name="Content Placeholder 5"/>
          <p:cNvSpPr>
            <a:spLocks noGrp="1"/>
          </p:cNvSpPr>
          <p:nvPr>
            <p:ph sz="quarter" idx="4"/>
          </p:nvPr>
        </p:nvSpPr>
        <p:spPr/>
        <p:txBody>
          <a:bodyPr>
            <a:noAutofit/>
          </a:bodyPr>
          <a:lstStyle/>
          <a:p>
            <a:r>
              <a:rPr lang="en-NZ" sz="3200" dirty="0"/>
              <a:t>Submit to Jesus as our ruler</a:t>
            </a:r>
          </a:p>
          <a:p>
            <a:r>
              <a:rPr lang="en-NZ" sz="3200" dirty="0"/>
              <a:t>Rely on Jesus’ death and </a:t>
            </a:r>
            <a:r>
              <a:rPr lang="en-NZ" sz="3200" dirty="0" smtClean="0"/>
              <a:t>resurrection</a:t>
            </a:r>
            <a:endParaRPr lang="en-NZ" sz="3200" dirty="0"/>
          </a:p>
        </p:txBody>
      </p:sp>
    </p:spTree>
    <p:extLst>
      <p:ext uri="{BB962C8B-B14F-4D97-AF65-F5344CB8AC3E}">
        <p14:creationId xmlns:p14="http://schemas.microsoft.com/office/powerpoint/2010/main" xmlns="" val="3748615102"/>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NZ" sz="5400" b="1" dirty="0">
                <a:solidFill>
                  <a:schemeClr val="tx1">
                    <a:lumMod val="75000"/>
                    <a:lumOff val="25000"/>
                  </a:schemeClr>
                </a:solidFill>
                <a:effectLst>
                  <a:outerShdw blurRad="38100" dist="38100" dir="2700000" algn="tl">
                    <a:srgbClr val="000000">
                      <a:alpha val="43137"/>
                    </a:srgbClr>
                  </a:outerShdw>
                </a:effectLst>
              </a:rPr>
              <a:t>Two Ways to Live</a:t>
            </a:r>
          </a:p>
        </p:txBody>
      </p:sp>
      <p:sp>
        <p:nvSpPr>
          <p:cNvPr id="3" name="Text Placeholder 2"/>
          <p:cNvSpPr>
            <a:spLocks noGrp="1"/>
          </p:cNvSpPr>
          <p:nvPr>
            <p:ph type="body" idx="1"/>
          </p:nvPr>
        </p:nvSpPr>
        <p:spPr/>
        <p:txBody>
          <a:bodyPr>
            <a:normAutofit/>
          </a:bodyPr>
          <a:lstStyle/>
          <a:p>
            <a:r>
              <a:rPr lang="en-NZ" sz="3200" dirty="0">
                <a:solidFill>
                  <a:schemeClr val="tx1">
                    <a:lumMod val="75000"/>
                    <a:lumOff val="25000"/>
                  </a:schemeClr>
                </a:solidFill>
              </a:rPr>
              <a:t>Our Way</a:t>
            </a:r>
          </a:p>
        </p:txBody>
      </p:sp>
      <p:sp>
        <p:nvSpPr>
          <p:cNvPr id="4" name="Content Placeholder 3"/>
          <p:cNvSpPr>
            <a:spLocks noGrp="1"/>
          </p:cNvSpPr>
          <p:nvPr>
            <p:ph sz="half" idx="2"/>
          </p:nvPr>
        </p:nvSpPr>
        <p:spPr>
          <a:xfrm>
            <a:off x="857250" y="2721483"/>
            <a:ext cx="3566160" cy="3662692"/>
          </a:xfrm>
        </p:spPr>
        <p:txBody>
          <a:bodyPr>
            <a:noAutofit/>
          </a:bodyPr>
          <a:lstStyle/>
          <a:p>
            <a:r>
              <a:rPr lang="en-NZ" sz="3200" dirty="0"/>
              <a:t>Reject God’s Rule</a:t>
            </a:r>
          </a:p>
          <a:p>
            <a:r>
              <a:rPr lang="en-NZ" sz="3200" dirty="0"/>
              <a:t>Try to run life our own way</a:t>
            </a:r>
          </a:p>
          <a:p>
            <a:r>
              <a:rPr lang="en-NZ" sz="3200" dirty="0"/>
              <a:t>Condemned by God</a:t>
            </a:r>
          </a:p>
          <a:p>
            <a:r>
              <a:rPr lang="en-NZ" sz="3200" dirty="0"/>
              <a:t>Facing death and judgment</a:t>
            </a:r>
          </a:p>
        </p:txBody>
      </p:sp>
      <p:sp>
        <p:nvSpPr>
          <p:cNvPr id="5" name="Text Placeholder 4"/>
          <p:cNvSpPr>
            <a:spLocks noGrp="1"/>
          </p:cNvSpPr>
          <p:nvPr>
            <p:ph type="body" sz="quarter" idx="3"/>
          </p:nvPr>
        </p:nvSpPr>
        <p:spPr/>
        <p:txBody>
          <a:bodyPr>
            <a:normAutofit/>
          </a:bodyPr>
          <a:lstStyle/>
          <a:p>
            <a:r>
              <a:rPr lang="en-NZ" sz="3200" dirty="0">
                <a:solidFill>
                  <a:schemeClr val="tx1">
                    <a:lumMod val="75000"/>
                    <a:lumOff val="25000"/>
                  </a:schemeClr>
                </a:solidFill>
              </a:rPr>
              <a:t>God’s Way</a:t>
            </a:r>
          </a:p>
        </p:txBody>
      </p:sp>
      <p:sp>
        <p:nvSpPr>
          <p:cNvPr id="6" name="Content Placeholder 5"/>
          <p:cNvSpPr>
            <a:spLocks noGrp="1"/>
          </p:cNvSpPr>
          <p:nvPr>
            <p:ph sz="quarter" idx="4"/>
          </p:nvPr>
        </p:nvSpPr>
        <p:spPr/>
        <p:txBody>
          <a:bodyPr>
            <a:noAutofit/>
          </a:bodyPr>
          <a:lstStyle/>
          <a:p>
            <a:r>
              <a:rPr lang="en-NZ" sz="3200" dirty="0"/>
              <a:t>Submit to Jesus as our ruler</a:t>
            </a:r>
          </a:p>
          <a:p>
            <a:r>
              <a:rPr lang="en-NZ" sz="3200" dirty="0"/>
              <a:t>Rely on Jesus’ death and resurrection</a:t>
            </a:r>
          </a:p>
          <a:p>
            <a:r>
              <a:rPr lang="en-NZ" sz="3200" dirty="0"/>
              <a:t>Forgiven by </a:t>
            </a:r>
            <a:r>
              <a:rPr lang="en-NZ" sz="3200" dirty="0" smtClean="0"/>
              <a:t>God</a:t>
            </a:r>
            <a:endParaRPr lang="en-NZ" sz="3200" dirty="0"/>
          </a:p>
        </p:txBody>
      </p:sp>
    </p:spTree>
    <p:extLst>
      <p:ext uri="{BB962C8B-B14F-4D97-AF65-F5344CB8AC3E}">
        <p14:creationId xmlns:p14="http://schemas.microsoft.com/office/powerpoint/2010/main" xmlns="" val="3748615102"/>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NZ" sz="5400" b="1" dirty="0">
                <a:solidFill>
                  <a:schemeClr val="tx1">
                    <a:lumMod val="75000"/>
                    <a:lumOff val="25000"/>
                  </a:schemeClr>
                </a:solidFill>
                <a:effectLst>
                  <a:outerShdw blurRad="38100" dist="38100" dir="2700000" algn="tl">
                    <a:srgbClr val="000000">
                      <a:alpha val="43137"/>
                    </a:srgbClr>
                  </a:outerShdw>
                </a:effectLst>
              </a:rPr>
              <a:t>Two Ways to Live</a:t>
            </a:r>
          </a:p>
        </p:txBody>
      </p:sp>
      <p:sp>
        <p:nvSpPr>
          <p:cNvPr id="3" name="Text Placeholder 2"/>
          <p:cNvSpPr>
            <a:spLocks noGrp="1"/>
          </p:cNvSpPr>
          <p:nvPr>
            <p:ph type="body" idx="1"/>
          </p:nvPr>
        </p:nvSpPr>
        <p:spPr/>
        <p:txBody>
          <a:bodyPr>
            <a:normAutofit/>
          </a:bodyPr>
          <a:lstStyle/>
          <a:p>
            <a:r>
              <a:rPr lang="en-NZ" sz="3200" dirty="0">
                <a:solidFill>
                  <a:schemeClr val="tx1">
                    <a:lumMod val="75000"/>
                    <a:lumOff val="25000"/>
                  </a:schemeClr>
                </a:solidFill>
              </a:rPr>
              <a:t>Our Way</a:t>
            </a:r>
          </a:p>
        </p:txBody>
      </p:sp>
      <p:sp>
        <p:nvSpPr>
          <p:cNvPr id="4" name="Content Placeholder 3"/>
          <p:cNvSpPr>
            <a:spLocks noGrp="1"/>
          </p:cNvSpPr>
          <p:nvPr>
            <p:ph sz="half" idx="2"/>
          </p:nvPr>
        </p:nvSpPr>
        <p:spPr>
          <a:xfrm>
            <a:off x="857250" y="2721483"/>
            <a:ext cx="3566160" cy="3662692"/>
          </a:xfrm>
        </p:spPr>
        <p:txBody>
          <a:bodyPr>
            <a:noAutofit/>
          </a:bodyPr>
          <a:lstStyle/>
          <a:p>
            <a:r>
              <a:rPr lang="en-NZ" sz="3200" dirty="0"/>
              <a:t>Reject God’s Rule</a:t>
            </a:r>
          </a:p>
          <a:p>
            <a:r>
              <a:rPr lang="en-NZ" sz="3200" dirty="0"/>
              <a:t>Try to run life our own way</a:t>
            </a:r>
          </a:p>
          <a:p>
            <a:r>
              <a:rPr lang="en-NZ" sz="3200" dirty="0"/>
              <a:t>Condemned by God</a:t>
            </a:r>
          </a:p>
          <a:p>
            <a:r>
              <a:rPr lang="en-NZ" sz="3200" dirty="0"/>
              <a:t>Facing death and judgment</a:t>
            </a:r>
          </a:p>
        </p:txBody>
      </p:sp>
      <p:sp>
        <p:nvSpPr>
          <p:cNvPr id="5" name="Text Placeholder 4"/>
          <p:cNvSpPr>
            <a:spLocks noGrp="1"/>
          </p:cNvSpPr>
          <p:nvPr>
            <p:ph type="body" sz="quarter" idx="3"/>
          </p:nvPr>
        </p:nvSpPr>
        <p:spPr/>
        <p:txBody>
          <a:bodyPr>
            <a:normAutofit/>
          </a:bodyPr>
          <a:lstStyle/>
          <a:p>
            <a:r>
              <a:rPr lang="en-NZ" sz="3200" dirty="0">
                <a:solidFill>
                  <a:schemeClr val="tx1">
                    <a:lumMod val="75000"/>
                    <a:lumOff val="25000"/>
                  </a:schemeClr>
                </a:solidFill>
              </a:rPr>
              <a:t>God’s Way</a:t>
            </a:r>
          </a:p>
        </p:txBody>
      </p:sp>
      <p:sp>
        <p:nvSpPr>
          <p:cNvPr id="6" name="Content Placeholder 5"/>
          <p:cNvSpPr>
            <a:spLocks noGrp="1"/>
          </p:cNvSpPr>
          <p:nvPr>
            <p:ph sz="quarter" idx="4"/>
          </p:nvPr>
        </p:nvSpPr>
        <p:spPr/>
        <p:txBody>
          <a:bodyPr>
            <a:noAutofit/>
          </a:bodyPr>
          <a:lstStyle/>
          <a:p>
            <a:r>
              <a:rPr lang="en-NZ" sz="3200" dirty="0"/>
              <a:t>Submit to Jesus as our ruler</a:t>
            </a:r>
          </a:p>
          <a:p>
            <a:r>
              <a:rPr lang="en-NZ" sz="3200" dirty="0"/>
              <a:t>Rely on Jesus’ death and resurrection</a:t>
            </a:r>
          </a:p>
          <a:p>
            <a:r>
              <a:rPr lang="en-NZ" sz="3200" dirty="0"/>
              <a:t>Forgiven by God</a:t>
            </a:r>
          </a:p>
          <a:p>
            <a:r>
              <a:rPr lang="en-NZ" sz="3200" dirty="0"/>
              <a:t>Have eternal life</a:t>
            </a:r>
          </a:p>
        </p:txBody>
      </p:sp>
    </p:spTree>
    <p:extLst>
      <p:ext uri="{BB962C8B-B14F-4D97-AF65-F5344CB8AC3E}">
        <p14:creationId xmlns:p14="http://schemas.microsoft.com/office/powerpoint/2010/main" xmlns="" val="3748615102"/>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NZ"/>
          </a:p>
        </p:txBody>
      </p:sp>
      <p:sp>
        <p:nvSpPr>
          <p:cNvPr id="3" name="Text Placeholder 2"/>
          <p:cNvSpPr>
            <a:spLocks noGrp="1"/>
          </p:cNvSpPr>
          <p:nvPr>
            <p:ph type="body" idx="1"/>
          </p:nvPr>
        </p:nvSpPr>
        <p:spPr/>
        <p:txBody>
          <a:bodyPr/>
          <a:lstStyle/>
          <a:p>
            <a:endParaRPr lang="en-NZ"/>
          </a:p>
        </p:txBody>
      </p:sp>
      <p:pic>
        <p:nvPicPr>
          <p:cNvPr id="7" name="Content Placeholder 6"/>
          <p:cNvPicPr>
            <a:picLocks noGrp="1" noChangeAspect="1"/>
          </p:cNvPicPr>
          <p:nvPr>
            <p:ph sz="half" idx="2"/>
          </p:nvPr>
        </p:nvPicPr>
        <p:blipFill>
          <a:blip r:embed="rId3"/>
          <a:stretch>
            <a:fillRect/>
          </a:stretch>
        </p:blipFill>
        <p:spPr>
          <a:xfrm>
            <a:off x="891540" y="1999031"/>
            <a:ext cx="7372350" cy="3276599"/>
          </a:xfrm>
        </p:spPr>
      </p:pic>
      <p:sp>
        <p:nvSpPr>
          <p:cNvPr id="5" name="Text Placeholder 4"/>
          <p:cNvSpPr>
            <a:spLocks noGrp="1"/>
          </p:cNvSpPr>
          <p:nvPr>
            <p:ph type="body" sz="quarter" idx="3"/>
          </p:nvPr>
        </p:nvSpPr>
        <p:spPr/>
        <p:txBody>
          <a:bodyPr/>
          <a:lstStyle/>
          <a:p>
            <a:endParaRPr lang="en-NZ"/>
          </a:p>
        </p:txBody>
      </p:sp>
      <p:sp>
        <p:nvSpPr>
          <p:cNvPr id="6" name="Content Placeholder 5"/>
          <p:cNvSpPr>
            <a:spLocks noGrp="1"/>
          </p:cNvSpPr>
          <p:nvPr>
            <p:ph sz="quarter" idx="4"/>
          </p:nvPr>
        </p:nvSpPr>
        <p:spPr/>
        <p:txBody>
          <a:bodyPr/>
          <a:lstStyle/>
          <a:p>
            <a:endParaRPr lang="en-NZ"/>
          </a:p>
        </p:txBody>
      </p:sp>
    </p:spTree>
    <p:extLst>
      <p:ext uri="{BB962C8B-B14F-4D97-AF65-F5344CB8AC3E}">
        <p14:creationId xmlns:p14="http://schemas.microsoft.com/office/powerpoint/2010/main" xmlns="" val="382953109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857250" y="609600"/>
            <a:ext cx="7406640" cy="1817716"/>
          </a:xfrm>
        </p:spPr>
        <p:txBody>
          <a:bodyPr>
            <a:noAutofit/>
          </a:bodyPr>
          <a:lstStyle/>
          <a:p>
            <a:pPr algn="r"/>
            <a:r>
              <a:rPr lang="en-GB" sz="2800" b="1" i="1" dirty="0">
                <a:solidFill>
                  <a:schemeClr val="tx1">
                    <a:lumMod val="75000"/>
                    <a:lumOff val="25000"/>
                  </a:schemeClr>
                </a:solidFill>
              </a:rPr>
              <a:t>‘You are worthy our Lord and God, to receive glory and honour and power, for you created all things, and by your will they were created and have their being.’</a:t>
            </a:r>
            <a:br>
              <a:rPr lang="en-GB" sz="2800" b="1" i="1" dirty="0">
                <a:solidFill>
                  <a:schemeClr val="tx1">
                    <a:lumMod val="75000"/>
                    <a:lumOff val="25000"/>
                  </a:schemeClr>
                </a:solidFill>
              </a:rPr>
            </a:br>
            <a:r>
              <a:rPr lang="en-GB" sz="2400" b="1" i="1" dirty="0">
                <a:solidFill>
                  <a:schemeClr val="tx1">
                    <a:lumMod val="75000"/>
                    <a:lumOff val="25000"/>
                  </a:schemeClr>
                </a:solidFill>
              </a:rPr>
              <a:t>Revelation 4:11</a:t>
            </a:r>
            <a:endParaRPr lang="en-NZ" sz="2400" dirty="0">
              <a:solidFill>
                <a:schemeClr val="tx1">
                  <a:lumMod val="75000"/>
                  <a:lumOff val="25000"/>
                </a:schemeClr>
              </a:solidFill>
            </a:endParaRPr>
          </a:p>
        </p:txBody>
      </p:sp>
      <p:sp>
        <p:nvSpPr>
          <p:cNvPr id="5" name="Content Placeholder 4"/>
          <p:cNvSpPr>
            <a:spLocks noGrp="1"/>
          </p:cNvSpPr>
          <p:nvPr>
            <p:ph sz="half" idx="1"/>
          </p:nvPr>
        </p:nvSpPr>
        <p:spPr>
          <a:xfrm>
            <a:off x="857250" y="2576945"/>
            <a:ext cx="3566160" cy="3503814"/>
          </a:xfrm>
        </p:spPr>
        <p:txBody>
          <a:bodyPr/>
          <a:lstStyle/>
          <a:p>
            <a:r>
              <a:rPr lang="en-GB" sz="3200" b="1" dirty="0"/>
              <a:t>God is the loving ruler of the world</a:t>
            </a:r>
            <a:endParaRPr lang="en-NZ" sz="3200" dirty="0"/>
          </a:p>
          <a:p>
            <a:r>
              <a:rPr lang="en-GB" sz="3200" b="1" dirty="0"/>
              <a:t>He made the world</a:t>
            </a:r>
            <a:endParaRPr lang="en-NZ" sz="3200" dirty="0"/>
          </a:p>
          <a:p>
            <a:endParaRPr lang="en-NZ" dirty="0"/>
          </a:p>
        </p:txBody>
      </p:sp>
      <p:pic>
        <p:nvPicPr>
          <p:cNvPr id="8" name="Content Placeholder 7"/>
          <p:cNvPicPr>
            <a:picLocks noGrp="1" noChangeAspect="1"/>
          </p:cNvPicPr>
          <p:nvPr>
            <p:ph sz="half" idx="2"/>
          </p:nvPr>
        </p:nvPicPr>
        <p:blipFill>
          <a:blip r:embed="rId3"/>
          <a:stretch>
            <a:fillRect/>
          </a:stretch>
        </p:blipFill>
        <p:spPr>
          <a:xfrm>
            <a:off x="6610249" y="2576945"/>
            <a:ext cx="1653641" cy="3503814"/>
          </a:xfrm>
        </p:spPr>
      </p:pic>
      <p:pic>
        <p:nvPicPr>
          <p:cNvPr id="1026" name="Picture 2" descr="http://www.matthiasmedia.com.au/2wtl/images/spacer.gif"/>
          <p:cNvPicPr>
            <a:picLocks noChangeAspect="1" noChangeArrowheads="1"/>
          </p:cNvPicPr>
          <p:nvPr/>
        </p:nvPicPr>
        <p:blipFill>
          <a:blip r:embed="rId4">
            <a:extLst>
              <a:ext uri="{28A0092B-C50C-407E-A947-70E740481C1C}">
                <a14:useLocalDpi xmlns:a14="http://schemas.microsoft.com/office/drawing/2010/main" xmlns="" val="0"/>
              </a:ext>
            </a:extLst>
          </a:blip>
          <a:srcRect/>
          <a:stretch>
            <a:fillRect/>
          </a:stretch>
        </p:blipFill>
        <p:spPr bwMode="auto">
          <a:xfrm>
            <a:off x="2514601" y="3665538"/>
            <a:ext cx="9525" cy="476250"/>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xmlns="" val="338563329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857250" y="609600"/>
            <a:ext cx="7406640" cy="1817716"/>
          </a:xfrm>
        </p:spPr>
        <p:txBody>
          <a:bodyPr>
            <a:noAutofit/>
          </a:bodyPr>
          <a:lstStyle/>
          <a:p>
            <a:pPr algn="r"/>
            <a:r>
              <a:rPr lang="en-GB" sz="2800" b="1" i="1" dirty="0">
                <a:solidFill>
                  <a:schemeClr val="tx1">
                    <a:lumMod val="75000"/>
                    <a:lumOff val="25000"/>
                  </a:schemeClr>
                </a:solidFill>
              </a:rPr>
              <a:t>‘You are worthy our Lord and God, to receive glory and honour and power, for you created all things, and by your will they were created and have their being.’</a:t>
            </a:r>
            <a:br>
              <a:rPr lang="en-GB" sz="2800" b="1" i="1" dirty="0">
                <a:solidFill>
                  <a:schemeClr val="tx1">
                    <a:lumMod val="75000"/>
                    <a:lumOff val="25000"/>
                  </a:schemeClr>
                </a:solidFill>
              </a:rPr>
            </a:br>
            <a:r>
              <a:rPr lang="en-GB" sz="2400" b="1" i="1" dirty="0">
                <a:solidFill>
                  <a:schemeClr val="tx1">
                    <a:lumMod val="75000"/>
                    <a:lumOff val="25000"/>
                  </a:schemeClr>
                </a:solidFill>
              </a:rPr>
              <a:t>Revelation 4:11</a:t>
            </a:r>
            <a:endParaRPr lang="en-NZ" sz="2400" dirty="0">
              <a:solidFill>
                <a:schemeClr val="tx1">
                  <a:lumMod val="75000"/>
                  <a:lumOff val="25000"/>
                </a:schemeClr>
              </a:solidFill>
            </a:endParaRPr>
          </a:p>
        </p:txBody>
      </p:sp>
      <p:sp>
        <p:nvSpPr>
          <p:cNvPr id="5" name="Content Placeholder 4"/>
          <p:cNvSpPr>
            <a:spLocks noGrp="1"/>
          </p:cNvSpPr>
          <p:nvPr>
            <p:ph sz="half" idx="1"/>
          </p:nvPr>
        </p:nvSpPr>
        <p:spPr>
          <a:xfrm>
            <a:off x="857250" y="2576945"/>
            <a:ext cx="3566160" cy="3503814"/>
          </a:xfrm>
        </p:spPr>
        <p:txBody>
          <a:bodyPr/>
          <a:lstStyle/>
          <a:p>
            <a:r>
              <a:rPr lang="en-GB" sz="3200" b="1" dirty="0"/>
              <a:t>God is the loving ruler of the world</a:t>
            </a:r>
            <a:endParaRPr lang="en-NZ" sz="3200" dirty="0"/>
          </a:p>
          <a:p>
            <a:r>
              <a:rPr lang="en-GB" sz="3200" b="1" dirty="0"/>
              <a:t>He made the world</a:t>
            </a:r>
            <a:endParaRPr lang="en-NZ" sz="3200" dirty="0"/>
          </a:p>
          <a:p>
            <a:r>
              <a:rPr lang="en-GB" sz="3200" b="1" dirty="0"/>
              <a:t>He made us rulers of the world under him</a:t>
            </a:r>
            <a:endParaRPr lang="en-NZ" sz="3200" dirty="0"/>
          </a:p>
          <a:p>
            <a:endParaRPr lang="en-NZ" dirty="0"/>
          </a:p>
        </p:txBody>
      </p:sp>
      <p:pic>
        <p:nvPicPr>
          <p:cNvPr id="8" name="Content Placeholder 7"/>
          <p:cNvPicPr>
            <a:picLocks noGrp="1" noChangeAspect="1"/>
          </p:cNvPicPr>
          <p:nvPr>
            <p:ph sz="half" idx="2"/>
          </p:nvPr>
        </p:nvPicPr>
        <p:blipFill>
          <a:blip r:embed="rId3"/>
          <a:stretch>
            <a:fillRect/>
          </a:stretch>
        </p:blipFill>
        <p:spPr>
          <a:xfrm>
            <a:off x="6610249" y="2576945"/>
            <a:ext cx="1653641" cy="3503814"/>
          </a:xfrm>
        </p:spPr>
      </p:pic>
      <p:pic>
        <p:nvPicPr>
          <p:cNvPr id="1026" name="Picture 2" descr="http://www.matthiasmedia.com.au/2wtl/images/spacer.gif"/>
          <p:cNvPicPr>
            <a:picLocks noChangeAspect="1" noChangeArrowheads="1"/>
          </p:cNvPicPr>
          <p:nvPr/>
        </p:nvPicPr>
        <p:blipFill>
          <a:blip r:embed="rId4">
            <a:extLst>
              <a:ext uri="{28A0092B-C50C-407E-A947-70E740481C1C}">
                <a14:useLocalDpi xmlns:a14="http://schemas.microsoft.com/office/drawing/2010/main" xmlns="" val="0"/>
              </a:ext>
            </a:extLst>
          </a:blip>
          <a:srcRect/>
          <a:stretch>
            <a:fillRect/>
          </a:stretch>
        </p:blipFill>
        <p:spPr bwMode="auto">
          <a:xfrm>
            <a:off x="2514601" y="3665538"/>
            <a:ext cx="9525" cy="476250"/>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xmlns="" val="338563329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NZ" dirty="0"/>
              <a:t>But, is that the way it is now?</a:t>
            </a:r>
          </a:p>
        </p:txBody>
      </p:sp>
    </p:spTree>
    <p:extLst>
      <p:ext uri="{BB962C8B-B14F-4D97-AF65-F5344CB8AC3E}">
        <p14:creationId xmlns:p14="http://schemas.microsoft.com/office/powerpoint/2010/main" xmlns="" val="179812928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857250" y="609600"/>
            <a:ext cx="7406640" cy="2017222"/>
          </a:xfrm>
        </p:spPr>
        <p:txBody>
          <a:bodyPr>
            <a:normAutofit fontScale="90000"/>
          </a:bodyPr>
          <a:lstStyle/>
          <a:p>
            <a:pPr algn="r"/>
            <a:r>
              <a:rPr lang="en-GB" sz="3600" b="1" i="1" dirty="0">
                <a:solidFill>
                  <a:schemeClr val="tx1">
                    <a:lumMod val="75000"/>
                    <a:lumOff val="25000"/>
                  </a:schemeClr>
                </a:solidFill>
              </a:rPr>
              <a:t>‘</a:t>
            </a:r>
            <a:r>
              <a:rPr lang="en-GB" sz="2800" b="1" i="1" dirty="0">
                <a:solidFill>
                  <a:schemeClr val="tx1">
                    <a:lumMod val="75000"/>
                    <a:lumOff val="25000"/>
                  </a:schemeClr>
                </a:solidFill>
              </a:rPr>
              <a:t>There is none righteous, not even one; there is no-one who understands, no-one who seeks after God. </a:t>
            </a:r>
            <a:br>
              <a:rPr lang="en-GB" sz="2800" b="1" i="1" dirty="0">
                <a:solidFill>
                  <a:schemeClr val="tx1">
                    <a:lumMod val="75000"/>
                    <a:lumOff val="25000"/>
                  </a:schemeClr>
                </a:solidFill>
              </a:rPr>
            </a:br>
            <a:r>
              <a:rPr lang="en-GB" sz="2800" b="1" i="1" dirty="0">
                <a:solidFill>
                  <a:schemeClr val="tx1">
                    <a:lumMod val="75000"/>
                    <a:lumOff val="25000"/>
                  </a:schemeClr>
                </a:solidFill>
              </a:rPr>
              <a:t> All have turned away.’</a:t>
            </a:r>
            <a:r>
              <a:rPr lang="en-GB" sz="2800" i="1" dirty="0">
                <a:solidFill>
                  <a:schemeClr val="tx1">
                    <a:lumMod val="75000"/>
                    <a:lumOff val="25000"/>
                  </a:schemeClr>
                </a:solidFill>
              </a:rPr>
              <a:t/>
            </a:r>
            <a:br>
              <a:rPr lang="en-GB" sz="2800" i="1" dirty="0">
                <a:solidFill>
                  <a:schemeClr val="tx1">
                    <a:lumMod val="75000"/>
                    <a:lumOff val="25000"/>
                  </a:schemeClr>
                </a:solidFill>
              </a:rPr>
            </a:br>
            <a:r>
              <a:rPr lang="en-GB" sz="2400" b="1" dirty="0">
                <a:solidFill>
                  <a:schemeClr val="tx1">
                    <a:lumMod val="75000"/>
                    <a:lumOff val="25000"/>
                  </a:schemeClr>
                </a:solidFill>
              </a:rPr>
              <a:t>Romans 3:10-12</a:t>
            </a:r>
            <a:endParaRPr lang="en-NZ" sz="3200" dirty="0">
              <a:solidFill>
                <a:schemeClr val="tx1">
                  <a:lumMod val="75000"/>
                  <a:lumOff val="25000"/>
                </a:schemeClr>
              </a:solidFill>
            </a:endParaRPr>
          </a:p>
        </p:txBody>
      </p:sp>
      <p:pic>
        <p:nvPicPr>
          <p:cNvPr id="7" name="Content Placeholder 6"/>
          <p:cNvPicPr>
            <a:picLocks noGrp="1" noChangeAspect="1"/>
          </p:cNvPicPr>
          <p:nvPr>
            <p:ph sz="half" idx="2"/>
          </p:nvPr>
        </p:nvPicPr>
        <p:blipFill>
          <a:blip r:embed="rId3"/>
          <a:stretch>
            <a:fillRect/>
          </a:stretch>
        </p:blipFill>
        <p:spPr>
          <a:xfrm>
            <a:off x="5326926" y="2842953"/>
            <a:ext cx="3054534" cy="3237806"/>
          </a:xfrm>
        </p:spPr>
      </p:pic>
      <p:sp>
        <p:nvSpPr>
          <p:cNvPr id="6" name="Content Placeholder 5"/>
          <p:cNvSpPr>
            <a:spLocks noGrp="1"/>
          </p:cNvSpPr>
          <p:nvPr>
            <p:ph sz="half" idx="1"/>
          </p:nvPr>
        </p:nvSpPr>
        <p:spPr/>
        <p:txBody>
          <a:bodyPr/>
          <a:lstStyle/>
          <a:p>
            <a:endParaRPr lang="en-NZ"/>
          </a:p>
        </p:txBody>
      </p:sp>
    </p:spTree>
    <p:extLst>
      <p:ext uri="{BB962C8B-B14F-4D97-AF65-F5344CB8AC3E}">
        <p14:creationId xmlns:p14="http://schemas.microsoft.com/office/powerpoint/2010/main" xmlns="" val="168137087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857250" y="609600"/>
            <a:ext cx="7406640" cy="2017222"/>
          </a:xfrm>
        </p:spPr>
        <p:txBody>
          <a:bodyPr>
            <a:normAutofit fontScale="90000"/>
          </a:bodyPr>
          <a:lstStyle/>
          <a:p>
            <a:pPr algn="r"/>
            <a:r>
              <a:rPr lang="en-GB" sz="3600" b="1" i="1" dirty="0">
                <a:solidFill>
                  <a:schemeClr val="tx1">
                    <a:lumMod val="75000"/>
                    <a:lumOff val="25000"/>
                  </a:schemeClr>
                </a:solidFill>
              </a:rPr>
              <a:t>‘</a:t>
            </a:r>
            <a:r>
              <a:rPr lang="en-GB" sz="2800" b="1" i="1" dirty="0">
                <a:solidFill>
                  <a:schemeClr val="tx1">
                    <a:lumMod val="75000"/>
                    <a:lumOff val="25000"/>
                  </a:schemeClr>
                </a:solidFill>
              </a:rPr>
              <a:t>There is none righteous, not even one; there is no-one who understands, no-one who seeks after God. </a:t>
            </a:r>
            <a:br>
              <a:rPr lang="en-GB" sz="2800" b="1" i="1" dirty="0">
                <a:solidFill>
                  <a:schemeClr val="tx1">
                    <a:lumMod val="75000"/>
                    <a:lumOff val="25000"/>
                  </a:schemeClr>
                </a:solidFill>
              </a:rPr>
            </a:br>
            <a:r>
              <a:rPr lang="en-GB" sz="2800" b="1" i="1" dirty="0">
                <a:solidFill>
                  <a:schemeClr val="tx1">
                    <a:lumMod val="75000"/>
                    <a:lumOff val="25000"/>
                  </a:schemeClr>
                </a:solidFill>
              </a:rPr>
              <a:t> All have turned away.’</a:t>
            </a:r>
            <a:r>
              <a:rPr lang="en-GB" sz="2800" i="1" dirty="0">
                <a:solidFill>
                  <a:schemeClr val="tx1">
                    <a:lumMod val="75000"/>
                    <a:lumOff val="25000"/>
                  </a:schemeClr>
                </a:solidFill>
              </a:rPr>
              <a:t/>
            </a:r>
            <a:br>
              <a:rPr lang="en-GB" sz="2800" i="1" dirty="0">
                <a:solidFill>
                  <a:schemeClr val="tx1">
                    <a:lumMod val="75000"/>
                    <a:lumOff val="25000"/>
                  </a:schemeClr>
                </a:solidFill>
              </a:rPr>
            </a:br>
            <a:r>
              <a:rPr lang="en-GB" sz="2400" b="1" dirty="0">
                <a:solidFill>
                  <a:schemeClr val="tx1">
                    <a:lumMod val="75000"/>
                    <a:lumOff val="25000"/>
                  </a:schemeClr>
                </a:solidFill>
              </a:rPr>
              <a:t>Romans 3:10-12</a:t>
            </a:r>
            <a:endParaRPr lang="en-NZ" sz="3200" dirty="0">
              <a:solidFill>
                <a:schemeClr val="tx1">
                  <a:lumMod val="75000"/>
                  <a:lumOff val="25000"/>
                </a:schemeClr>
              </a:solidFill>
            </a:endParaRPr>
          </a:p>
        </p:txBody>
      </p:sp>
      <p:sp>
        <p:nvSpPr>
          <p:cNvPr id="5" name="Content Placeholder 4"/>
          <p:cNvSpPr>
            <a:spLocks noGrp="1"/>
          </p:cNvSpPr>
          <p:nvPr>
            <p:ph sz="half" idx="1"/>
          </p:nvPr>
        </p:nvSpPr>
        <p:spPr>
          <a:xfrm>
            <a:off x="857250" y="2842953"/>
            <a:ext cx="3566160" cy="2930050"/>
          </a:xfrm>
        </p:spPr>
        <p:txBody>
          <a:bodyPr>
            <a:normAutofit lnSpcReduction="10000"/>
          </a:bodyPr>
          <a:lstStyle/>
          <a:p>
            <a:r>
              <a:rPr lang="en-GB" sz="2800" b="1" dirty="0"/>
              <a:t>We all reject the ruler - God – by trying to run life our own way without him.</a:t>
            </a:r>
            <a:endParaRPr lang="en-NZ" sz="2800" dirty="0"/>
          </a:p>
          <a:p>
            <a:endParaRPr lang="en-NZ" dirty="0" smtClean="0"/>
          </a:p>
          <a:p>
            <a:pPr>
              <a:buNone/>
            </a:pPr>
            <a:endParaRPr lang="en-NZ" dirty="0" smtClean="0"/>
          </a:p>
          <a:p>
            <a:r>
              <a:rPr lang="en-NZ" dirty="0" smtClean="0"/>
              <a:t> </a:t>
            </a:r>
            <a:endParaRPr lang="en-NZ" dirty="0"/>
          </a:p>
        </p:txBody>
      </p:sp>
      <p:pic>
        <p:nvPicPr>
          <p:cNvPr id="7" name="Content Placeholder 6"/>
          <p:cNvPicPr>
            <a:picLocks noGrp="1" noChangeAspect="1"/>
          </p:cNvPicPr>
          <p:nvPr>
            <p:ph sz="half" idx="2"/>
          </p:nvPr>
        </p:nvPicPr>
        <p:blipFill>
          <a:blip r:embed="rId3"/>
          <a:stretch>
            <a:fillRect/>
          </a:stretch>
        </p:blipFill>
        <p:spPr>
          <a:xfrm>
            <a:off x="5326926" y="2842953"/>
            <a:ext cx="3054534" cy="3237806"/>
          </a:xfrm>
        </p:spPr>
      </p:pic>
    </p:spTree>
    <p:extLst>
      <p:ext uri="{BB962C8B-B14F-4D97-AF65-F5344CB8AC3E}">
        <p14:creationId xmlns:p14="http://schemas.microsoft.com/office/powerpoint/2010/main" xmlns="" val="168137087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857250" y="609600"/>
            <a:ext cx="7406640" cy="2017222"/>
          </a:xfrm>
        </p:spPr>
        <p:txBody>
          <a:bodyPr>
            <a:normAutofit fontScale="90000"/>
          </a:bodyPr>
          <a:lstStyle/>
          <a:p>
            <a:pPr algn="r"/>
            <a:r>
              <a:rPr lang="en-GB" sz="3600" b="1" i="1" dirty="0">
                <a:solidFill>
                  <a:schemeClr val="tx1">
                    <a:lumMod val="75000"/>
                    <a:lumOff val="25000"/>
                  </a:schemeClr>
                </a:solidFill>
              </a:rPr>
              <a:t>‘</a:t>
            </a:r>
            <a:r>
              <a:rPr lang="en-GB" sz="2800" b="1" i="1" dirty="0">
                <a:solidFill>
                  <a:schemeClr val="tx1">
                    <a:lumMod val="75000"/>
                    <a:lumOff val="25000"/>
                  </a:schemeClr>
                </a:solidFill>
              </a:rPr>
              <a:t>There is none righteous, not even one; there is no-one who understands, no-one who seeks after God. </a:t>
            </a:r>
            <a:br>
              <a:rPr lang="en-GB" sz="2800" b="1" i="1" dirty="0">
                <a:solidFill>
                  <a:schemeClr val="tx1">
                    <a:lumMod val="75000"/>
                    <a:lumOff val="25000"/>
                  </a:schemeClr>
                </a:solidFill>
              </a:rPr>
            </a:br>
            <a:r>
              <a:rPr lang="en-GB" sz="2800" b="1" i="1" dirty="0">
                <a:solidFill>
                  <a:schemeClr val="tx1">
                    <a:lumMod val="75000"/>
                    <a:lumOff val="25000"/>
                  </a:schemeClr>
                </a:solidFill>
              </a:rPr>
              <a:t> All have turned away.’</a:t>
            </a:r>
            <a:r>
              <a:rPr lang="en-GB" sz="2800" i="1" dirty="0">
                <a:solidFill>
                  <a:schemeClr val="tx1">
                    <a:lumMod val="75000"/>
                    <a:lumOff val="25000"/>
                  </a:schemeClr>
                </a:solidFill>
              </a:rPr>
              <a:t/>
            </a:r>
            <a:br>
              <a:rPr lang="en-GB" sz="2800" i="1" dirty="0">
                <a:solidFill>
                  <a:schemeClr val="tx1">
                    <a:lumMod val="75000"/>
                    <a:lumOff val="25000"/>
                  </a:schemeClr>
                </a:solidFill>
              </a:rPr>
            </a:br>
            <a:r>
              <a:rPr lang="en-GB" sz="2400" b="1" dirty="0">
                <a:solidFill>
                  <a:schemeClr val="tx1">
                    <a:lumMod val="75000"/>
                    <a:lumOff val="25000"/>
                  </a:schemeClr>
                </a:solidFill>
              </a:rPr>
              <a:t>Romans 3:10-12</a:t>
            </a:r>
            <a:endParaRPr lang="en-NZ" sz="3200" dirty="0">
              <a:solidFill>
                <a:schemeClr val="tx1">
                  <a:lumMod val="75000"/>
                  <a:lumOff val="25000"/>
                </a:schemeClr>
              </a:solidFill>
            </a:endParaRPr>
          </a:p>
        </p:txBody>
      </p:sp>
      <p:sp>
        <p:nvSpPr>
          <p:cNvPr id="5" name="Content Placeholder 4"/>
          <p:cNvSpPr>
            <a:spLocks noGrp="1"/>
          </p:cNvSpPr>
          <p:nvPr>
            <p:ph sz="half" idx="1"/>
          </p:nvPr>
        </p:nvSpPr>
        <p:spPr>
          <a:xfrm>
            <a:off x="857250" y="2842953"/>
            <a:ext cx="3566160" cy="3237806"/>
          </a:xfrm>
        </p:spPr>
        <p:txBody>
          <a:bodyPr>
            <a:normAutofit lnSpcReduction="10000"/>
          </a:bodyPr>
          <a:lstStyle/>
          <a:p>
            <a:r>
              <a:rPr lang="en-GB" sz="2800" b="1" dirty="0"/>
              <a:t>We all reject the ruler - God – by trying to run life our own way without him.</a:t>
            </a:r>
            <a:endParaRPr lang="en-NZ" sz="2800" dirty="0"/>
          </a:p>
          <a:p>
            <a:r>
              <a:rPr lang="en-GB" sz="2800" b="1" dirty="0"/>
              <a:t>But we fail to rule ourselves or society or the world</a:t>
            </a:r>
            <a:endParaRPr lang="en-NZ" sz="2800" dirty="0"/>
          </a:p>
          <a:p>
            <a:endParaRPr lang="en-NZ" dirty="0"/>
          </a:p>
        </p:txBody>
      </p:sp>
      <p:pic>
        <p:nvPicPr>
          <p:cNvPr id="7" name="Content Placeholder 6"/>
          <p:cNvPicPr>
            <a:picLocks noGrp="1" noChangeAspect="1"/>
          </p:cNvPicPr>
          <p:nvPr>
            <p:ph sz="half" idx="2"/>
          </p:nvPr>
        </p:nvPicPr>
        <p:blipFill>
          <a:blip r:embed="rId3"/>
          <a:stretch>
            <a:fillRect/>
          </a:stretch>
        </p:blipFill>
        <p:spPr>
          <a:xfrm>
            <a:off x="5326926" y="2842953"/>
            <a:ext cx="3054534" cy="3237806"/>
          </a:xfrm>
        </p:spPr>
      </p:pic>
    </p:spTree>
    <p:extLst>
      <p:ext uri="{BB962C8B-B14F-4D97-AF65-F5344CB8AC3E}">
        <p14:creationId xmlns:p14="http://schemas.microsoft.com/office/powerpoint/2010/main" xmlns="" val="1681370876"/>
      </p:ext>
    </p:extLst>
  </p:cSld>
  <p:clrMapOvr>
    <a:masterClrMapping/>
  </p:clrMapOvr>
  <p:timing>
    <p:tnLst>
      <p:par>
        <p:cTn id="1" dur="indefinite" restart="never" nodeType="tmRoot"/>
      </p:par>
    </p:tnLst>
  </p:timing>
</p:sld>
</file>

<file path=ppt/theme/theme1.xml><?xml version="1.0" encoding="utf-8"?>
<a:theme xmlns:a="http://schemas.openxmlformats.org/drawingml/2006/main" name="Basis">
  <a:themeElements>
    <a:clrScheme name="Basis">
      <a:dk1>
        <a:srgbClr val="000000"/>
      </a:dk1>
      <a:lt1>
        <a:sysClr val="window" lastClr="FFFFFF"/>
      </a:lt1>
      <a:dk2>
        <a:srgbClr val="5E5E5E"/>
      </a:dk2>
      <a:lt2>
        <a:srgbClr val="DDDDDD"/>
      </a:lt2>
      <a:accent1>
        <a:srgbClr val="DF5327"/>
      </a:accent1>
      <a:accent2>
        <a:srgbClr val="A6B727"/>
      </a:accent2>
      <a:accent3>
        <a:srgbClr val="FE9E00"/>
      </a:accent3>
      <a:accent4>
        <a:srgbClr val="418AB3"/>
      </a:accent4>
      <a:accent5>
        <a:srgbClr val="D7D447"/>
      </a:accent5>
      <a:accent6>
        <a:srgbClr val="838383"/>
      </a:accent6>
      <a:hlink>
        <a:srgbClr val="F59E00"/>
      </a:hlink>
      <a:folHlink>
        <a:srgbClr val="B2B2B2"/>
      </a:folHlink>
    </a:clrScheme>
    <a:fontScheme name="Basis">
      <a:majorFont>
        <a:latin typeface="Corbel"/>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Basis">
      <a:fillStyleLst>
        <a:solidFill>
          <a:schemeClr val="phClr"/>
        </a:solidFill>
        <a:solidFill>
          <a:schemeClr val="phClr">
            <a:tint val="55000"/>
            <a:satMod val="130000"/>
          </a:schemeClr>
        </a:solidFill>
        <a:gradFill rotWithShape="1">
          <a:gsLst>
            <a:gs pos="0">
              <a:schemeClr val="phClr"/>
            </a:gs>
            <a:gs pos="90000">
              <a:schemeClr val="phClr">
                <a:shade val="100000"/>
                <a:satMod val="105000"/>
              </a:schemeClr>
            </a:gs>
            <a:gs pos="100000">
              <a:schemeClr val="phClr">
                <a:shade val="80000"/>
                <a:satMod val="120000"/>
              </a:schemeClr>
            </a:gs>
          </a:gsLst>
          <a:path path="circle">
            <a:fillToRect l="100000" t="100000" r="100000" b="100000"/>
          </a:path>
        </a:gradFill>
      </a:fillStyleLst>
      <a:lnStyleLst>
        <a:ln w="10000" cap="flat" cmpd="sng" algn="ctr">
          <a:solidFill>
            <a:schemeClr val="phClr"/>
          </a:solidFill>
          <a:prstDash val="solid"/>
        </a:ln>
        <a:ln w="19050" cap="flat" cmpd="sng" algn="ctr">
          <a:solidFill>
            <a:schemeClr val="phClr"/>
          </a:solidFill>
          <a:prstDash val="solid"/>
        </a:ln>
        <a:ln w="53975" cap="flat" cmpd="dbl"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38100" dist="25400" dir="5400000" rotWithShape="0">
              <a:srgbClr val="000000">
                <a:alpha val="45000"/>
              </a:srgbClr>
            </a:outerShdw>
          </a:effectLst>
          <a:scene3d>
            <a:camera prst="orthographicFront">
              <a:rot lat="0" lon="0" rev="0"/>
            </a:camera>
            <a:lightRig rig="brightRoom" dir="t"/>
          </a:scene3d>
          <a:sp3d extrusionH="12700" contourW="25400" prstMaterial="flat">
            <a:bevelT w="63500" h="152400" prst="angle"/>
            <a:contourClr>
              <a:schemeClr val="phClr">
                <a:shade val="27000"/>
                <a:satMod val="120000"/>
              </a:schemeClr>
            </a:contourClr>
          </a:sp3d>
        </a:effectStyle>
      </a:effectStyleLst>
      <a:bgFillStyleLst>
        <a:solidFill>
          <a:schemeClr val="phClr"/>
        </a:solidFill>
        <a:solidFill>
          <a:schemeClr val="phClr">
            <a:tint val="95000"/>
            <a:shade val="95000"/>
            <a:satMod val="140000"/>
          </a:schemeClr>
        </a:solidFill>
        <a:solidFill>
          <a:schemeClr val="phClr">
            <a:tint val="90000"/>
            <a:shade val="85000"/>
            <a:satMod val="160000"/>
            <a:lumMod val="110000"/>
          </a:schemeClr>
        </a:solidFill>
      </a:bgFillStyleLst>
    </a:fmtScheme>
  </a:themeElements>
  <a:objectDefaults/>
  <a:extraClrSchemeLst/>
  <a:extLst>
    <a:ext uri="{05A4C25C-085E-4340-85A3-A5531E510DB2}">
      <thm15:themeFamily xmlns:thm15="http://schemas.microsoft.com/office/thememl/2012/main" xmlns="" name="Basis" id="{5665723A-49BA-4B57-8411-A56F8F207965}" vid="{446C221D-F63F-4DD8-B509-CFE168687BF2}"/>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132</TotalTime>
  <Words>7773</Words>
  <Application>Microsoft Office PowerPoint</Application>
  <PresentationFormat>On-screen Show (4:3)</PresentationFormat>
  <Paragraphs>296</Paragraphs>
  <Slides>35</Slides>
  <Notes>35</Notes>
  <HiddenSlides>0</HiddenSlides>
  <MMClips>0</MMClips>
  <ScaleCrop>false</ScaleCrop>
  <HeadingPairs>
    <vt:vector size="4" baseType="variant">
      <vt:variant>
        <vt:lpstr>Theme</vt:lpstr>
      </vt:variant>
      <vt:variant>
        <vt:i4>1</vt:i4>
      </vt:variant>
      <vt:variant>
        <vt:lpstr>Slide Titles</vt:lpstr>
      </vt:variant>
      <vt:variant>
        <vt:i4>35</vt:i4>
      </vt:variant>
    </vt:vector>
  </HeadingPairs>
  <TitlesOfParts>
    <vt:vector size="36" baseType="lpstr">
      <vt:lpstr>Basis</vt:lpstr>
      <vt:lpstr>Two ways to live</vt:lpstr>
      <vt:lpstr>‘You are worthy our Lord and God, to receive glory and honour and power, for you created all things, and by your will they were created and have their being.’ Revelation 4:11</vt:lpstr>
      <vt:lpstr>‘You are worthy our Lord and God, to receive glory and honour and power, for you created all things, and by your will they were created and have their being.’ Revelation 4:11</vt:lpstr>
      <vt:lpstr>‘You are worthy our Lord and God, to receive glory and honour and power, for you created all things, and by your will they were created and have their being.’ Revelation 4:11</vt:lpstr>
      <vt:lpstr>‘You are worthy our Lord and God, to receive glory and honour and power, for you created all things, and by your will they were created and have their being.’ Revelation 4:11</vt:lpstr>
      <vt:lpstr>But, is that the way it is now?</vt:lpstr>
      <vt:lpstr>‘There is none righteous, not even one; there is no-one who understands, no-one who seeks after God.   All have turned away.’ Romans 3:10-12</vt:lpstr>
      <vt:lpstr>‘There is none righteous, not even one; there is no-one who understands, no-one who seeks after God.   All have turned away.’ Romans 3:10-12</vt:lpstr>
      <vt:lpstr>‘There is none righteous, not even one; there is no-one who understands, no-one who seeks after God.   All have turned away.’ Romans 3:10-12</vt:lpstr>
      <vt:lpstr>What will God do about it?</vt:lpstr>
      <vt:lpstr>‘Man is destined to die once,  and after that to face judgment.’ Hebrews 9:27</vt:lpstr>
      <vt:lpstr>‘Man is destined to die once,  and after that to face judgment.’ Hebrews 9:27</vt:lpstr>
      <vt:lpstr>‘Man is destined to die once,  and after that to face judgment.’ Hebrews 9:27</vt:lpstr>
      <vt:lpstr>God’s justice sounds harsh, but…</vt:lpstr>
      <vt:lpstr>‘Christ dies for sins once for all, the righteous for the unrighteous, to bring you to God.’ 1 Peter 1:3</vt:lpstr>
      <vt:lpstr>‘Christ dies for sins once for all, the righteous for the unrighteous, to bring you to God.’ 1 Peter 1:3</vt:lpstr>
      <vt:lpstr>‘Christ dies for sins once for all, the righteous for the unrighteous, to bring you to God.’ 1 Peter 1:3</vt:lpstr>
      <vt:lpstr>‘Christ dies for sins once for all, the righteous for the unrighteous, to bring you to God.’ 1 Peter 1:3</vt:lpstr>
      <vt:lpstr>And, that is not all…</vt:lpstr>
      <vt:lpstr>‘Praise be to the God and Father of our Lord Jesus Christ!  In his great mercy he has given us new birth into a living hope through the resurrection of Jesus Christ from the dead.’ 1 Peter 1:3</vt:lpstr>
      <vt:lpstr>‘Praise be to the God and Father of our Lord Jesus Christ!  In his great mercy he has given us new birth into a living hope through the resurrection of Jesus Christ from the dead.’ 1 Peter 1:3</vt:lpstr>
      <vt:lpstr>‘Praise be to the God and Father of our Lord Jesus Christ!  In his great mercy he has given us new birth into a living hope through the resurrection of Jesus Christ from the dead.’ 1 Peter 1:3</vt:lpstr>
      <vt:lpstr>Where does that leave you now?</vt:lpstr>
      <vt:lpstr>Two Ways to Live</vt:lpstr>
      <vt:lpstr>Two Ways to Live</vt:lpstr>
      <vt:lpstr>Two Ways to Live</vt:lpstr>
      <vt:lpstr>Two Ways to Live</vt:lpstr>
      <vt:lpstr>Two Ways to Live</vt:lpstr>
      <vt:lpstr>Two Ways to Live</vt:lpstr>
      <vt:lpstr>Two Ways to Live</vt:lpstr>
      <vt:lpstr>Two Ways to Live</vt:lpstr>
      <vt:lpstr>Two Ways to Live</vt:lpstr>
      <vt:lpstr>Two Ways to Live</vt:lpstr>
      <vt:lpstr>Two Ways to Live</vt:lpstr>
      <vt:lpstr>Slide 35</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Two ways to live</dc:title>
  <dc:creator>Geoff Macpherson</dc:creator>
  <cp:lastModifiedBy>Trinity Church</cp:lastModifiedBy>
  <cp:revision>18</cp:revision>
  <dcterms:created xsi:type="dcterms:W3CDTF">2016-09-30T03:41:23Z</dcterms:created>
  <dcterms:modified xsi:type="dcterms:W3CDTF">2016-10-01T21:44:06Z</dcterms:modified>
</cp:coreProperties>
</file>