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12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5355976"/>
            <a:ext cx="8389440" cy="11881320"/>
          </a:xfrm>
        </p:spPr>
        <p:txBody>
          <a:bodyPr/>
          <a:lstStyle/>
          <a:p>
            <a:pPr marL="911225" lvl="1" indent="-514350">
              <a:buNone/>
              <a:tabLst>
                <a:tab pos="987425" algn="l"/>
              </a:tabLst>
            </a:pPr>
            <a:r>
              <a:rPr lang="en-NZ" sz="2800" dirty="0" smtClean="0"/>
              <a:t>Romans </a:t>
            </a:r>
            <a:r>
              <a:rPr lang="en-NZ" sz="2800" dirty="0" smtClean="0"/>
              <a:t>3:23-24   Trinity</a:t>
            </a:r>
            <a:r>
              <a:rPr lang="en-NZ" sz="2800" dirty="0" smtClean="0"/>
              <a:t>: A Community of Grace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400" dirty="0" smtClean="0"/>
              <a:t>King David’s family in 2 Samuel 13 – what a mess</a:t>
            </a:r>
            <a:r>
              <a:rPr lang="en-NZ" sz="2400" dirty="0" smtClean="0"/>
              <a:t>!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400" dirty="0" smtClean="0"/>
              <a:t>King David covered up many of his own families sins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400" dirty="0" smtClean="0"/>
              <a:t>Yet, David was a ‘man after God’s heart’ who has ministered to millions and continues to do so today. </a:t>
            </a:r>
            <a:endParaRPr lang="en-NZ" sz="2400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sz="2400" dirty="0" smtClean="0"/>
              <a:t>Who </a:t>
            </a:r>
            <a:r>
              <a:rPr lang="en-NZ" sz="2400" dirty="0" smtClean="0"/>
              <a:t>doesn’t love Psalm 23?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400" dirty="0" smtClean="0"/>
              <a:t>But how would we deal with David in the church today? </a:t>
            </a:r>
            <a:endParaRPr lang="en-NZ" sz="2400" dirty="0" smtClean="0"/>
          </a:p>
          <a:p>
            <a:pPr marL="1166813" lvl="2" indent="-514350">
              <a:tabLst>
                <a:tab pos="987425" algn="l"/>
              </a:tabLst>
            </a:pPr>
            <a:r>
              <a:rPr lang="en-NZ" sz="2200" dirty="0" smtClean="0"/>
              <a:t>Is </a:t>
            </a:r>
            <a:r>
              <a:rPr lang="en-NZ" sz="2200" dirty="0" smtClean="0"/>
              <a:t>he really a Christian</a:t>
            </a:r>
            <a:r>
              <a:rPr lang="en-NZ" sz="2200" dirty="0" smtClean="0"/>
              <a:t>?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dirty="0" smtClean="0"/>
              <a:t>But isn’t this what our faith is all about? </a:t>
            </a:r>
            <a:endParaRPr lang="en-NZ" dirty="0" smtClean="0"/>
          </a:p>
          <a:p>
            <a:pPr marL="1166813" lvl="2" indent="-514350">
              <a:tabLst>
                <a:tab pos="987425" algn="l"/>
              </a:tabLst>
            </a:pPr>
            <a:r>
              <a:rPr lang="en-NZ" dirty="0" smtClean="0"/>
              <a:t>About </a:t>
            </a:r>
            <a:r>
              <a:rPr lang="en-NZ" dirty="0" smtClean="0"/>
              <a:t>sinners being saved by grace. Romans 3:23-24 explains it well for us</a:t>
            </a:r>
            <a:r>
              <a:rPr lang="en-NZ" dirty="0" smtClean="0"/>
              <a:t>.</a:t>
            </a:r>
          </a:p>
          <a:p>
            <a:pPr marL="911225" lvl="1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NZ" b="1" dirty="0" smtClean="0"/>
              <a:t>Sinners anonymous: everyone’s a sinner (verse 23)</a:t>
            </a:r>
            <a:endParaRPr lang="en-NZ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dirty="0" smtClean="0"/>
              <a:t>All have sinned – but, sin is </a:t>
            </a:r>
            <a:r>
              <a:rPr lang="en-NZ" dirty="0" smtClean="0"/>
              <a:t>a big </a:t>
            </a:r>
            <a:r>
              <a:rPr lang="en-NZ" dirty="0" smtClean="0"/>
              <a:t>deal. 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dirty="0" smtClean="0"/>
              <a:t>Falling short of God’s glory means we are not living as God wants us to.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dirty="0" smtClean="0"/>
              <a:t>Imagine a ‘sinners anonymous meeting with Noah, Abraham, Sarah ...?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dirty="0" smtClean="0"/>
              <a:t>What would you say?</a:t>
            </a:r>
          </a:p>
          <a:p>
            <a:pPr marL="911225" lvl="1" indent="-514350">
              <a:buFont typeface="+mj-lt"/>
              <a:buAutoNum type="arabicPeriod" startAt="2"/>
              <a:tabLst>
                <a:tab pos="987425" algn="l"/>
              </a:tabLst>
            </a:pPr>
            <a:r>
              <a:rPr lang="en-NZ" b="1" dirty="0" smtClean="0"/>
              <a:t>Jesus for sinners: justified by Jesus ransom (24)</a:t>
            </a:r>
            <a:endParaRPr lang="en-NZ" dirty="0" smtClean="0"/>
          </a:p>
          <a:p>
            <a:pPr lvl="1"/>
            <a:r>
              <a:rPr lang="en-NZ" sz="2400" dirty="0" smtClean="0"/>
              <a:t>Being a sinner is what it means to make a church.</a:t>
            </a:r>
            <a:endParaRPr lang="en-NZ" sz="1400" dirty="0" smtClean="0"/>
          </a:p>
          <a:p>
            <a:pPr lvl="1"/>
            <a:r>
              <a:rPr lang="en-NZ" sz="2400" dirty="0" smtClean="0"/>
              <a:t>It humbles us and grieves us. We are lost without God’s help.</a:t>
            </a:r>
            <a:endParaRPr lang="en-NZ" sz="1400" dirty="0" smtClean="0"/>
          </a:p>
          <a:p>
            <a:pPr lvl="1"/>
            <a:r>
              <a:rPr lang="en-NZ" sz="2400" dirty="0" smtClean="0"/>
              <a:t>We need to be justified because we are guilty in God’s eyes.</a:t>
            </a:r>
            <a:endParaRPr lang="en-NZ" sz="1400" dirty="0" smtClean="0"/>
          </a:p>
          <a:p>
            <a:pPr lvl="1"/>
            <a:r>
              <a:rPr lang="en-NZ" sz="2400" dirty="0" smtClean="0"/>
              <a:t>God sends Jesus to die as a ransom payment – to buy us back.</a:t>
            </a:r>
            <a:endParaRPr lang="en-NZ" sz="1400" dirty="0" smtClean="0"/>
          </a:p>
          <a:p>
            <a:pPr lvl="1"/>
            <a:r>
              <a:rPr lang="en-NZ" sz="2400" dirty="0" smtClean="0"/>
              <a:t>It is free to us – we can’t boast or brag.</a:t>
            </a:r>
            <a:endParaRPr lang="en-NZ" sz="1400" dirty="0" smtClean="0"/>
          </a:p>
          <a:p>
            <a:pPr marL="911225" lvl="1" indent="-514350">
              <a:buFont typeface="+mj-lt"/>
              <a:buAutoNum type="arabicPeriod" startAt="3"/>
              <a:tabLst>
                <a:tab pos="987425" algn="l"/>
              </a:tabLst>
            </a:pPr>
            <a:r>
              <a:rPr lang="en-NZ" sz="2400" b="1" dirty="0" smtClean="0"/>
              <a:t>Conclusion</a:t>
            </a:r>
          </a:p>
          <a:p>
            <a:pPr lvl="1"/>
            <a:r>
              <a:rPr lang="en-NZ" sz="2400" dirty="0" smtClean="0"/>
              <a:t>We are guilty, but he justifies us – for free.</a:t>
            </a:r>
            <a:endParaRPr lang="en-NZ" sz="1400" dirty="0" smtClean="0"/>
          </a:p>
          <a:p>
            <a:pPr lvl="1"/>
            <a:r>
              <a:rPr lang="en-NZ" sz="2400" dirty="0" smtClean="0"/>
              <a:t>True of Noah etc, true of you and me.</a:t>
            </a:r>
            <a:endParaRPr lang="en-NZ" sz="1400" dirty="0" smtClean="0"/>
          </a:p>
          <a:p>
            <a:pPr lvl="1"/>
            <a:r>
              <a:rPr lang="en-NZ" sz="2400" dirty="0" smtClean="0"/>
              <a:t>True of the whole church – True for Trinity?</a:t>
            </a:r>
            <a:endParaRPr lang="en-NZ" sz="1400" dirty="0" smtClean="0"/>
          </a:p>
          <a:p>
            <a:pPr marL="911225" lvl="1" indent="-514350">
              <a:tabLst>
                <a:tab pos="987425" algn="l"/>
              </a:tabLst>
            </a:pPr>
            <a:endParaRPr lang="en-NZ" sz="2400" dirty="0" smtClean="0"/>
          </a:p>
          <a:p>
            <a:pPr marL="911225" lvl="1" indent="-514350">
              <a:buFont typeface="+mj-lt"/>
              <a:buAutoNum type="arabicPeriod" startAt="3"/>
              <a:tabLst>
                <a:tab pos="987425" algn="l"/>
              </a:tabLst>
            </a:pPr>
            <a:endParaRPr lang="en-NZ" sz="2400" b="1" dirty="0" smtClean="0"/>
          </a:p>
          <a:p>
            <a:pPr marL="911225" lvl="1" indent="-514350">
              <a:tabLst>
                <a:tab pos="987425" algn="l"/>
              </a:tabLst>
            </a:pPr>
            <a:endParaRPr lang="en-NZ" dirty="0" smtClean="0"/>
          </a:p>
          <a:p>
            <a:pPr marL="911225" lvl="1" indent="-514350">
              <a:tabLst>
                <a:tab pos="987425" algn="l"/>
              </a:tabLst>
            </a:pPr>
            <a:endParaRPr lang="en-NZ" sz="2400" dirty="0" smtClean="0"/>
          </a:p>
          <a:p>
            <a:pPr marL="911225" lvl="1" indent="-514350">
              <a:buNone/>
              <a:tabLst>
                <a:tab pos="987425" algn="l"/>
              </a:tabLst>
            </a:pPr>
            <a:endParaRPr lang="en-NZ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195415</TotalTime>
  <Words>270</Words>
  <Application>Microsoft Office PowerPoint</Application>
  <PresentationFormat>On-screen Show (4:3)</PresentationFormat>
  <Paragraphs>28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366</cp:revision>
  <dcterms:created xsi:type="dcterms:W3CDTF">2007-11-17T19:27:01Z</dcterms:created>
  <dcterms:modified xsi:type="dcterms:W3CDTF">2016-01-30T22:44:56Z</dcterms:modified>
</cp:coreProperties>
</file>