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13132840"/>
            <a:ext cx="8424936" cy="19730192"/>
          </a:xfrm>
        </p:spPr>
        <p:txBody>
          <a:bodyPr/>
          <a:lstStyle/>
          <a:p>
            <a:r>
              <a:rPr lang="en-NZ" sz="2800" dirty="0" smtClean="0"/>
              <a:t>Hosea </a:t>
            </a:r>
            <a:r>
              <a:rPr lang="en-NZ" sz="2800" dirty="0" smtClean="0"/>
              <a:t> 3  </a:t>
            </a:r>
            <a:r>
              <a:rPr lang="en-NZ" sz="2400" dirty="0" smtClean="0"/>
              <a:t>The </a:t>
            </a:r>
            <a:r>
              <a:rPr lang="en-NZ" sz="2400" dirty="0" smtClean="0"/>
              <a:t>love of God revealed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What  does love look like?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400" dirty="0" smtClean="0"/>
              <a:t>The love that God gives us is real and true however do we actually feel and know that love?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400" dirty="0" smtClean="0"/>
              <a:t>The marriage of Hosea and </a:t>
            </a:r>
            <a:r>
              <a:rPr lang="en-NZ" sz="2400" dirty="0" err="1" smtClean="0"/>
              <a:t>Gomar</a:t>
            </a:r>
            <a:r>
              <a:rPr lang="en-NZ" sz="2400" dirty="0" smtClean="0"/>
              <a:t> symbolised the relationship of the Lord and Israel. To know the true meaning of love and faithfulness.</a:t>
            </a:r>
          </a:p>
          <a:p>
            <a:pPr marL="582613" indent="-514350">
              <a:tabLst>
                <a:tab pos="987425" algn="l"/>
              </a:tabLst>
            </a:pPr>
            <a:endParaRPr lang="en-NZ" sz="2400" dirty="0" smtClean="0"/>
          </a:p>
          <a:p>
            <a:pPr marL="582613" indent="-514350">
              <a:tabLst>
                <a:tab pos="987425" algn="l"/>
              </a:tabLst>
            </a:pPr>
            <a:r>
              <a:rPr lang="en-NZ" sz="2400" dirty="0" smtClean="0"/>
              <a:t>The </a:t>
            </a:r>
            <a:r>
              <a:rPr lang="en-NZ" sz="2400" dirty="0" smtClean="0"/>
              <a:t>sinfulness of Israel then, sadly reflects the present attitude of the modern world without </a:t>
            </a:r>
            <a:r>
              <a:rPr lang="en-NZ" sz="2400" dirty="0" smtClean="0"/>
              <a:t>the understanding </a:t>
            </a:r>
            <a:r>
              <a:rPr lang="en-NZ" sz="2400" dirty="0" smtClean="0"/>
              <a:t>of God’s </a:t>
            </a:r>
            <a:r>
              <a:rPr lang="en-NZ" sz="2400" dirty="0" smtClean="0"/>
              <a:t>love</a:t>
            </a:r>
          </a:p>
          <a:p>
            <a:pPr marL="582613" indent="-514350">
              <a:tabLst>
                <a:tab pos="987425" algn="l"/>
              </a:tabLst>
            </a:pPr>
            <a:endParaRPr lang="en-NZ" sz="2400" dirty="0" smtClean="0"/>
          </a:p>
          <a:p>
            <a:pPr marL="582613" indent="-514350">
              <a:tabLst>
                <a:tab pos="987425" algn="l"/>
              </a:tabLst>
            </a:pPr>
            <a:r>
              <a:rPr lang="en-NZ" sz="2400" dirty="0" smtClean="0"/>
              <a:t>People couldn’t understand at all why the Lord wanted Hosea to marry an unfaithful woman! What did this mean?</a:t>
            </a:r>
          </a:p>
          <a:p>
            <a:pPr marL="582613" indent="-514350">
              <a:tabLst>
                <a:tab pos="987425" algn="l"/>
              </a:tabLst>
            </a:pPr>
            <a:endParaRPr lang="en-NZ" sz="2400" dirty="0" smtClean="0"/>
          </a:p>
          <a:p>
            <a:pPr marL="582613" indent="-514350">
              <a:tabLst>
                <a:tab pos="987425" algn="l"/>
              </a:tabLst>
            </a:pPr>
            <a:endParaRPr lang="en-NZ" sz="2400" dirty="0" smtClean="0"/>
          </a:p>
          <a:p>
            <a:pPr marL="582613" indent="-514350">
              <a:tabLst>
                <a:tab pos="987425" algn="l"/>
              </a:tabLst>
            </a:pPr>
            <a:r>
              <a:rPr lang="en-NZ" sz="2400" dirty="0" smtClean="0"/>
              <a:t>Through this experience though we are taught not to </a:t>
            </a:r>
            <a:r>
              <a:rPr lang="en-NZ" sz="2400" dirty="0" smtClean="0"/>
              <a:t>try to </a:t>
            </a:r>
            <a:r>
              <a:rPr lang="en-NZ" sz="2400" dirty="0" smtClean="0"/>
              <a:t>comprehend God’s mysterious ways by our own means but to trust what God is doing</a:t>
            </a:r>
          </a:p>
          <a:p>
            <a:pPr marL="582613" indent="-514350">
              <a:tabLst>
                <a:tab pos="987425" algn="l"/>
              </a:tabLst>
            </a:pPr>
            <a:endParaRPr lang="en-US" sz="2000" dirty="0" smtClean="0">
              <a:latin typeface="Candara" pitchFamily="34" charset="0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NZ" sz="2400" dirty="0" smtClean="0"/>
              <a:t>Hosea is a very good example of trust in God. Not knowing if his own children are actually his, Hosea continues to lean on God for guidance and future </a:t>
            </a:r>
            <a:r>
              <a:rPr lang="en-NZ" sz="2400" dirty="0" smtClean="0"/>
              <a:t>hope 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2400" dirty="0" smtClean="0"/>
          </a:p>
          <a:p>
            <a:pPr marL="582613" indent="-514350">
              <a:tabLst>
                <a:tab pos="987425" algn="l"/>
              </a:tabLst>
            </a:pPr>
            <a:r>
              <a:rPr lang="en-NZ" sz="2400" dirty="0" smtClean="0"/>
              <a:t>Only by coming to God can </a:t>
            </a:r>
            <a:r>
              <a:rPr lang="en-NZ" sz="2400" dirty="0" err="1" smtClean="0"/>
              <a:t>Gomar</a:t>
            </a:r>
            <a:r>
              <a:rPr lang="en-NZ" sz="2400" dirty="0" smtClean="0"/>
              <a:t> be released from her </a:t>
            </a:r>
            <a:r>
              <a:rPr lang="en-NZ" sz="2400" dirty="0" smtClean="0"/>
              <a:t>enslavement</a:t>
            </a:r>
          </a:p>
          <a:p>
            <a:pPr marL="582613" indent="-514350">
              <a:tabLst>
                <a:tab pos="987425" algn="l"/>
              </a:tabLst>
            </a:pPr>
            <a:endParaRPr lang="en-NZ" sz="2400" dirty="0" smtClean="0"/>
          </a:p>
          <a:p>
            <a:pPr marL="582613" indent="-514350">
              <a:tabLst>
                <a:tab pos="987425" algn="l"/>
              </a:tabLst>
            </a:pPr>
            <a:r>
              <a:rPr lang="en-NZ" sz="2400" dirty="0" smtClean="0"/>
              <a:t>“30 shekels” is an </a:t>
            </a:r>
            <a:r>
              <a:rPr lang="en-NZ" sz="2400" dirty="0" smtClean="0"/>
              <a:t>distinct meaning in parts of the </a:t>
            </a:r>
            <a:r>
              <a:rPr lang="en-NZ" sz="2400" dirty="0" smtClean="0"/>
              <a:t>Bible</a:t>
            </a:r>
          </a:p>
          <a:p>
            <a:pPr marL="582613" indent="-514350">
              <a:tabLst>
                <a:tab pos="987425" algn="l"/>
              </a:tabLst>
            </a:pPr>
            <a:endParaRPr lang="en-NZ" sz="2400" dirty="0" smtClean="0"/>
          </a:p>
          <a:p>
            <a:pPr marL="582613" indent="-514350">
              <a:tabLst>
                <a:tab pos="987425" algn="l"/>
              </a:tabLst>
            </a:pPr>
            <a:r>
              <a:rPr lang="en-NZ" sz="2400" dirty="0" err="1" smtClean="0"/>
              <a:t>Gomar</a:t>
            </a:r>
            <a:r>
              <a:rPr lang="en-NZ" sz="2400" dirty="0" smtClean="0"/>
              <a:t> has suffered for so long in such a way she is unsure of the loving care Hosea places upon </a:t>
            </a:r>
            <a:r>
              <a:rPr lang="en-NZ" sz="2400" dirty="0" smtClean="0"/>
              <a:t>her</a:t>
            </a:r>
          </a:p>
          <a:p>
            <a:pPr marL="582613" indent="-514350">
              <a:tabLst>
                <a:tab pos="987425" algn="l"/>
              </a:tabLst>
            </a:pPr>
            <a:endParaRPr lang="en-NZ" sz="2400" dirty="0" smtClean="0"/>
          </a:p>
          <a:p>
            <a:pPr marL="582613" indent="-514350">
              <a:tabLst>
                <a:tab pos="987425" algn="l"/>
              </a:tabLst>
            </a:pPr>
            <a:r>
              <a:rPr lang="en-NZ" sz="2400" dirty="0" smtClean="0"/>
              <a:t>God had given a promise to David that there will be a good King to reign on the throne eternally</a:t>
            </a:r>
          </a:p>
          <a:p>
            <a:pPr marL="582613" indent="-514350">
              <a:tabLst>
                <a:tab pos="987425" algn="l"/>
              </a:tabLst>
            </a:pPr>
            <a:endParaRPr lang="en-NZ" sz="2400" dirty="0" smtClean="0"/>
          </a:p>
          <a:p>
            <a:pPr marL="582613" indent="-514350">
              <a:tabLst>
                <a:tab pos="987425" algn="l"/>
              </a:tabLst>
            </a:pPr>
            <a:r>
              <a:rPr lang="en-NZ" sz="2400" dirty="0" smtClean="0"/>
              <a:t>God has a passion to love and care for us, sinful beings. We would’ve shunned </a:t>
            </a:r>
            <a:r>
              <a:rPr lang="en-NZ" sz="2400" dirty="0" err="1" smtClean="0"/>
              <a:t>Gomar</a:t>
            </a:r>
            <a:r>
              <a:rPr lang="en-NZ" sz="2400" dirty="0" smtClean="0"/>
              <a:t>/Israel however God looks past their rebellion to love </a:t>
            </a:r>
            <a:r>
              <a:rPr lang="en-NZ" sz="2400" dirty="0" smtClean="0"/>
              <a:t>again</a:t>
            </a:r>
          </a:p>
          <a:p>
            <a:pPr marL="582613" indent="-514350">
              <a:tabLst>
                <a:tab pos="987425" algn="l"/>
              </a:tabLst>
            </a:pPr>
            <a:endParaRPr lang="en-NZ" sz="2400" dirty="0" smtClean="0"/>
          </a:p>
          <a:p>
            <a:pPr marL="582613" indent="-514350">
              <a:tabLst>
                <a:tab pos="987425" algn="l"/>
              </a:tabLst>
            </a:pPr>
            <a:r>
              <a:rPr lang="en-NZ" sz="2400" dirty="0" smtClean="0"/>
              <a:t>Where is our main focus? What is driving us to love? </a:t>
            </a:r>
            <a:r>
              <a:rPr lang="en-NZ" sz="2400" dirty="0" smtClean="0"/>
              <a:t>Everyday God loves </a:t>
            </a:r>
            <a:r>
              <a:rPr lang="en-NZ" sz="2400" dirty="0" smtClean="0"/>
              <a:t>us as we do not </a:t>
            </a:r>
            <a:r>
              <a:rPr lang="en-NZ" sz="2400" dirty="0" smtClean="0"/>
              <a:t>deserve </a:t>
            </a:r>
            <a:r>
              <a:rPr lang="en-NZ" sz="2400" dirty="0" smtClean="0"/>
              <a:t>to be loved. Jesus is coming to take us home. What better love is there then the everlasting true love of </a:t>
            </a:r>
            <a:r>
              <a:rPr lang="en-NZ" sz="2400" dirty="0" smtClean="0"/>
              <a:t>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400" smtClean="0">
                <a:sym typeface="Wingdings" pitchFamily="2" charset="2"/>
              </a:rPr>
              <a:t></a:t>
            </a:r>
            <a:endParaRPr lang="en-NZ" sz="2400" dirty="0" smtClean="0"/>
          </a:p>
          <a:p>
            <a:pPr marL="582613" indent="-514350">
              <a:tabLst>
                <a:tab pos="987425" algn="l"/>
              </a:tabLst>
            </a:pPr>
            <a:endParaRPr lang="en-NZ" sz="2400" dirty="0" smtClean="0"/>
          </a:p>
          <a:p>
            <a:pPr marL="582613" indent="-514350">
              <a:tabLst>
                <a:tab pos="987425" algn="l"/>
              </a:tabLst>
            </a:pPr>
            <a:endParaRPr lang="en-NZ" sz="2400" dirty="0" smtClean="0"/>
          </a:p>
          <a:p>
            <a:pPr marL="582613" indent="-514350">
              <a:tabLst>
                <a:tab pos="987425" algn="l"/>
              </a:tabLst>
            </a:pPr>
            <a:endParaRPr lang="en-NZ" sz="2400" dirty="0" smtClean="0"/>
          </a:p>
          <a:p>
            <a:pPr marL="582613" indent="-514350">
              <a:tabLst>
                <a:tab pos="987425" algn="l"/>
              </a:tabLst>
            </a:pPr>
            <a:endParaRPr lang="en-NZ" sz="2400" dirty="0" smtClean="0"/>
          </a:p>
          <a:p>
            <a:pPr marL="582613" indent="-514350">
              <a:tabLst>
                <a:tab pos="987425" algn="l"/>
              </a:tabLst>
            </a:pPr>
            <a:endParaRPr lang="en-NZ" sz="2400" dirty="0" smtClean="0"/>
          </a:p>
          <a:p>
            <a:pPr marL="582613" indent="-514350">
              <a:tabLst>
                <a:tab pos="987425" algn="l"/>
              </a:tabLst>
            </a:pPr>
            <a:endParaRPr lang="en-NZ" sz="2400" dirty="0" smtClean="0"/>
          </a:p>
          <a:p>
            <a:pPr marL="582613" indent="-514350">
              <a:tabLst>
                <a:tab pos="987425" algn="l"/>
              </a:tabLst>
            </a:pPr>
            <a:endParaRPr lang="en-NZ" sz="2400" dirty="0" smtClean="0"/>
          </a:p>
          <a:p>
            <a:pPr marL="582613" indent="-514350">
              <a:tabLst>
                <a:tab pos="987425" algn="l"/>
              </a:tabLst>
            </a:pPr>
            <a:endParaRPr lang="en-US" sz="2400" dirty="0" smtClean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179332</TotalTime>
  <Words>302</Words>
  <Application>Microsoft Office PowerPoint</Application>
  <PresentationFormat>On-screen Show (4:3)</PresentationFormat>
  <Paragraphs>36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170</cp:revision>
  <dcterms:created xsi:type="dcterms:W3CDTF">2007-11-17T19:27:01Z</dcterms:created>
  <dcterms:modified xsi:type="dcterms:W3CDTF">2012-07-15T00:09:07Z</dcterms:modified>
</cp:coreProperties>
</file>